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81" r:id="rId8"/>
    <p:sldId id="262" r:id="rId9"/>
    <p:sldId id="265" r:id="rId10"/>
    <p:sldId id="266" r:id="rId11"/>
    <p:sldId id="267" r:id="rId12"/>
    <p:sldId id="282"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1459" autoAdjust="0"/>
  </p:normalViewPr>
  <p:slideViewPr>
    <p:cSldViewPr>
      <p:cViewPr>
        <p:scale>
          <a:sx n="77" d="100"/>
          <a:sy n="77" d="100"/>
        </p:scale>
        <p:origin x="-1386" y="-2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37CB57-8726-4891-94CE-27F1B25888B4}" type="datetimeFigureOut">
              <a:rPr lang="bg-BG" smtClean="0"/>
              <a:t>09.6.2016 г.</a:t>
            </a:fld>
            <a:endParaRPr lang="bg-B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E2CEC-40D5-46AB-81C7-E82FDF9D63F5}" type="slidenum">
              <a:rPr lang="bg-BG" smtClean="0"/>
              <a:t>‹#›</a:t>
            </a:fld>
            <a:endParaRPr lang="bg-BG"/>
          </a:p>
        </p:txBody>
      </p:sp>
    </p:spTree>
    <p:extLst>
      <p:ext uri="{BB962C8B-B14F-4D97-AF65-F5344CB8AC3E}">
        <p14:creationId xmlns:p14="http://schemas.microsoft.com/office/powerpoint/2010/main" val="3518430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D04E2CEC-40D5-46AB-81C7-E82FDF9D63F5}" type="slidenum">
              <a:rPr lang="bg-BG" smtClean="0"/>
              <a:t>9</a:t>
            </a:fld>
            <a:endParaRPr lang="bg-BG"/>
          </a:p>
        </p:txBody>
      </p:sp>
    </p:spTree>
    <p:extLst>
      <p:ext uri="{BB962C8B-B14F-4D97-AF65-F5344CB8AC3E}">
        <p14:creationId xmlns:p14="http://schemas.microsoft.com/office/powerpoint/2010/main" val="1966184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0792484">
            <a:off x="369741" y="3546258"/>
            <a:ext cx="7729071" cy="1470025"/>
          </a:xfrm>
        </p:spPr>
        <p:txBody>
          <a:bodyPr/>
          <a:lstStyle/>
          <a:p>
            <a:r>
              <a:rPr lang="bg-BG" i="1" dirty="0" smtClean="0">
                <a:solidFill>
                  <a:schemeClr val="bg1"/>
                </a:solidFill>
                <a:latin typeface="Arial Black" pitchFamily="34" charset="0"/>
              </a:rPr>
              <a:t>Любовта и любимата в творчеството на Яворов</a:t>
            </a:r>
            <a:endParaRPr lang="bg-BG" i="1" dirty="0">
              <a:solidFill>
                <a:schemeClr val="bg1"/>
              </a:solidFill>
              <a:latin typeface="Arial Black" pitchFamily="34" charset="0"/>
            </a:endParaRPr>
          </a:p>
        </p:txBody>
      </p:sp>
    </p:spTree>
    <p:extLst>
      <p:ext uri="{BB962C8B-B14F-4D97-AF65-F5344CB8AC3E}">
        <p14:creationId xmlns:p14="http://schemas.microsoft.com/office/powerpoint/2010/main" val="3756590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381000"/>
            <a:ext cx="4876800" cy="1143000"/>
          </a:xfrm>
        </p:spPr>
        <p:txBody>
          <a:bodyPr>
            <a:normAutofit fontScale="90000"/>
          </a:bodyPr>
          <a:lstStyle/>
          <a:p>
            <a:r>
              <a:rPr lang="bg-BG" dirty="0" smtClean="0">
                <a:solidFill>
                  <a:schemeClr val="bg1"/>
                </a:solidFill>
                <a:latin typeface="Times New Roman" pitchFamily="18" charset="0"/>
                <a:cs typeface="Times New Roman" pitchFamily="18" charset="0"/>
              </a:rPr>
              <a:t>Мина – </a:t>
            </a:r>
            <a:r>
              <a:rPr lang="bg-BG" dirty="0" smtClean="0">
                <a:solidFill>
                  <a:schemeClr val="bg1"/>
                </a:solidFill>
                <a:latin typeface="Times New Roman" pitchFamily="18" charset="0"/>
                <a:cs typeface="Times New Roman" pitchFamily="18" charset="0"/>
              </a:rPr>
              <a:t>блага </a:t>
            </a:r>
            <a:r>
              <a:rPr lang="bg-BG" dirty="0" smtClean="0">
                <a:solidFill>
                  <a:schemeClr val="bg1"/>
                </a:solidFill>
                <a:latin typeface="Times New Roman" pitchFamily="18" charset="0"/>
                <a:cs typeface="Times New Roman" pitchFamily="18" charset="0"/>
              </a:rPr>
              <a:t>вест и ангелско крило </a:t>
            </a:r>
            <a:endParaRPr lang="bg-BG" dirty="0">
              <a:solidFill>
                <a:schemeClr val="bg1"/>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381000" y="1219200"/>
            <a:ext cx="3962400" cy="5283200"/>
          </a:xfrm>
        </p:spPr>
        <p:txBody>
          <a:bodyPr>
            <a:noAutofit/>
          </a:bodyPr>
          <a:lstStyle/>
          <a:p>
            <a:pPr marL="0" indent="0">
              <a:buNone/>
            </a:pPr>
            <a:r>
              <a:rPr lang="ru-RU" sz="2000" b="1" i="1" dirty="0">
                <a:solidFill>
                  <a:schemeClr val="bg1"/>
                </a:solidFill>
                <a:latin typeface="Monotype Corsiva" pitchFamily="66" charset="0"/>
              </a:rPr>
              <a:t>Две хубави очи. Душата на </a:t>
            </a:r>
            <a:r>
              <a:rPr lang="ru-RU" sz="2000" b="1" i="1" dirty="0" smtClean="0">
                <a:solidFill>
                  <a:schemeClr val="bg1"/>
                </a:solidFill>
                <a:latin typeface="Monotype Corsiva" pitchFamily="66" charset="0"/>
              </a:rPr>
              <a:t>дете в </a:t>
            </a:r>
            <a:r>
              <a:rPr lang="ru-RU" sz="2000" b="1" i="1" dirty="0">
                <a:solidFill>
                  <a:schemeClr val="bg1"/>
                </a:solidFill>
                <a:latin typeface="Monotype Corsiva" pitchFamily="66" charset="0"/>
              </a:rPr>
              <a:t>две хубави </a:t>
            </a:r>
            <a:r>
              <a:rPr lang="ru-RU" sz="2000" b="1" i="1" dirty="0" smtClean="0">
                <a:solidFill>
                  <a:schemeClr val="bg1"/>
                </a:solidFill>
                <a:latin typeface="Monotype Corsiva" pitchFamily="66" charset="0"/>
              </a:rPr>
              <a:t>очи</a:t>
            </a:r>
            <a:r>
              <a:rPr lang="ru-RU" sz="2000" b="1" i="1" dirty="0">
                <a:solidFill>
                  <a:schemeClr val="bg1"/>
                </a:solidFill>
                <a:latin typeface="Monotype Corsiva" pitchFamily="66" charset="0"/>
              </a:rPr>
              <a:t>:</a:t>
            </a:r>
            <a:r>
              <a:rPr lang="ru-RU" sz="2000" b="1" i="1" dirty="0" smtClean="0">
                <a:solidFill>
                  <a:schemeClr val="bg1"/>
                </a:solidFill>
                <a:latin typeface="Monotype Corsiva" pitchFamily="66" charset="0"/>
              </a:rPr>
              <a:t>- </a:t>
            </a:r>
            <a:r>
              <a:rPr lang="ru-RU" sz="2000" b="1" i="1" dirty="0">
                <a:solidFill>
                  <a:schemeClr val="bg1"/>
                </a:solidFill>
                <a:latin typeface="Monotype Corsiva" pitchFamily="66" charset="0"/>
              </a:rPr>
              <a:t>музика - лъчи</a:t>
            </a:r>
            <a:br>
              <a:rPr lang="ru-RU" sz="2000" b="1" i="1" dirty="0">
                <a:solidFill>
                  <a:schemeClr val="bg1"/>
                </a:solidFill>
                <a:latin typeface="Monotype Corsiva" pitchFamily="66" charset="0"/>
              </a:rPr>
            </a:br>
            <a:r>
              <a:rPr lang="ru-RU" sz="2000" b="1" i="1" dirty="0">
                <a:solidFill>
                  <a:schemeClr val="bg1"/>
                </a:solidFill>
                <a:latin typeface="Monotype Corsiva" pitchFamily="66" charset="0"/>
              </a:rPr>
              <a:t> </a:t>
            </a:r>
            <a:r>
              <a:rPr lang="ru-RU" sz="2000" b="1" i="1" dirty="0" smtClean="0">
                <a:solidFill>
                  <a:schemeClr val="bg1"/>
                </a:solidFill>
                <a:latin typeface="Monotype Corsiva" pitchFamily="66" charset="0"/>
              </a:rPr>
              <a:t>Не </a:t>
            </a:r>
            <a:r>
              <a:rPr lang="ru-RU" sz="2000" b="1" i="1" dirty="0">
                <a:solidFill>
                  <a:schemeClr val="bg1"/>
                </a:solidFill>
                <a:latin typeface="Monotype Corsiva" pitchFamily="66" charset="0"/>
              </a:rPr>
              <a:t>искат и не обещават те...</a:t>
            </a:r>
            <a:br>
              <a:rPr lang="ru-RU" sz="2000" b="1" i="1" dirty="0">
                <a:solidFill>
                  <a:schemeClr val="bg1"/>
                </a:solidFill>
                <a:latin typeface="Monotype Corsiva" pitchFamily="66" charset="0"/>
              </a:rPr>
            </a:br>
            <a:r>
              <a:rPr lang="ru-RU" sz="2000" b="1" i="1" dirty="0">
                <a:solidFill>
                  <a:schemeClr val="bg1"/>
                </a:solidFill>
                <a:latin typeface="Monotype Corsiva" pitchFamily="66" charset="0"/>
              </a:rPr>
              <a:t> </a:t>
            </a:r>
            <a:r>
              <a:rPr lang="ru-RU" sz="2000" b="1" i="1" dirty="0" smtClean="0">
                <a:solidFill>
                  <a:schemeClr val="bg1"/>
                </a:solidFill>
                <a:latin typeface="Monotype Corsiva" pitchFamily="66" charset="0"/>
              </a:rPr>
              <a:t>Душата </a:t>
            </a:r>
            <a:r>
              <a:rPr lang="ru-RU" sz="2000" b="1" i="1" dirty="0">
                <a:solidFill>
                  <a:schemeClr val="bg1"/>
                </a:solidFill>
                <a:latin typeface="Monotype Corsiva" pitchFamily="66" charset="0"/>
              </a:rPr>
              <a:t>ми се </a:t>
            </a:r>
            <a:r>
              <a:rPr lang="ru-RU" sz="2000" b="1" i="1" dirty="0" smtClean="0">
                <a:solidFill>
                  <a:schemeClr val="bg1"/>
                </a:solidFill>
                <a:latin typeface="Monotype Corsiva" pitchFamily="66" charset="0"/>
              </a:rPr>
              <a:t>моли, дете</a:t>
            </a:r>
            <a:r>
              <a:rPr lang="ru-RU" sz="2000" b="1" i="1" dirty="0">
                <a:solidFill>
                  <a:schemeClr val="bg1"/>
                </a:solidFill>
                <a:latin typeface="Monotype Corsiva" pitchFamily="66" charset="0"/>
              </a:rPr>
              <a:t>,</a:t>
            </a:r>
            <a:br>
              <a:rPr lang="ru-RU" sz="2000" b="1" i="1" dirty="0">
                <a:solidFill>
                  <a:schemeClr val="bg1"/>
                </a:solidFill>
                <a:latin typeface="Monotype Corsiva" pitchFamily="66" charset="0"/>
              </a:rPr>
            </a:br>
            <a:r>
              <a:rPr lang="ru-RU" sz="2000" b="1" i="1" dirty="0">
                <a:solidFill>
                  <a:schemeClr val="bg1"/>
                </a:solidFill>
                <a:latin typeface="Monotype Corsiva" pitchFamily="66" charset="0"/>
              </a:rPr>
              <a:t> </a:t>
            </a:r>
            <a:r>
              <a:rPr lang="ru-RU" sz="2000" b="1" i="1" dirty="0" smtClean="0">
                <a:solidFill>
                  <a:schemeClr val="bg1"/>
                </a:solidFill>
                <a:latin typeface="Monotype Corsiva" pitchFamily="66" charset="0"/>
              </a:rPr>
              <a:t> </a:t>
            </a:r>
            <a:r>
              <a:rPr lang="ru-RU" sz="2000" b="1" i="1" dirty="0">
                <a:solidFill>
                  <a:schemeClr val="bg1"/>
                </a:solidFill>
                <a:latin typeface="Monotype Corsiva" pitchFamily="66" charset="0"/>
              </a:rPr>
              <a:t>душата ми се моли!</a:t>
            </a:r>
            <a:br>
              <a:rPr lang="ru-RU" sz="2000" b="1" i="1" dirty="0">
                <a:solidFill>
                  <a:schemeClr val="bg1"/>
                </a:solidFill>
                <a:latin typeface="Monotype Corsiva" pitchFamily="66" charset="0"/>
              </a:rPr>
            </a:br>
            <a:r>
              <a:rPr lang="ru-RU" sz="2000" b="1" i="1" dirty="0">
                <a:solidFill>
                  <a:schemeClr val="bg1"/>
                </a:solidFill>
                <a:latin typeface="Monotype Corsiva" pitchFamily="66" charset="0"/>
              </a:rPr>
              <a:t>Страсти и </a:t>
            </a:r>
            <a:r>
              <a:rPr lang="ru-RU" sz="2000" b="1" i="1" dirty="0" smtClean="0">
                <a:solidFill>
                  <a:schemeClr val="bg1"/>
                </a:solidFill>
                <a:latin typeface="Monotype Corsiva" pitchFamily="66" charset="0"/>
              </a:rPr>
              <a:t>неволи </a:t>
            </a:r>
          </a:p>
          <a:p>
            <a:pPr marL="0" indent="0">
              <a:buNone/>
            </a:pPr>
            <a:r>
              <a:rPr lang="ru-RU" sz="2000" b="1" i="1" dirty="0" smtClean="0">
                <a:solidFill>
                  <a:schemeClr val="bg1"/>
                </a:solidFill>
                <a:latin typeface="Monotype Corsiva" pitchFamily="66" charset="0"/>
              </a:rPr>
              <a:t> </a:t>
            </a:r>
            <a:r>
              <a:rPr lang="ru-RU" sz="2000" b="1" i="1" dirty="0">
                <a:solidFill>
                  <a:schemeClr val="bg1"/>
                </a:solidFill>
                <a:latin typeface="Monotype Corsiva" pitchFamily="66" charset="0"/>
              </a:rPr>
              <a:t>ще хвърлят утре върху тях</a:t>
            </a:r>
            <a:br>
              <a:rPr lang="ru-RU" sz="2000" b="1" i="1" dirty="0">
                <a:solidFill>
                  <a:schemeClr val="bg1"/>
                </a:solidFill>
                <a:latin typeface="Monotype Corsiva" pitchFamily="66" charset="0"/>
              </a:rPr>
            </a:br>
            <a:r>
              <a:rPr lang="ru-RU" sz="2000" b="1" i="1" dirty="0">
                <a:solidFill>
                  <a:schemeClr val="bg1"/>
                </a:solidFill>
                <a:latin typeface="Monotype Corsiva" pitchFamily="66" charset="0"/>
              </a:rPr>
              <a:t>булото на срам и грях.</a:t>
            </a:r>
            <a:br>
              <a:rPr lang="ru-RU" sz="2000" b="1" i="1" dirty="0">
                <a:solidFill>
                  <a:schemeClr val="bg1"/>
                </a:solidFill>
                <a:latin typeface="Monotype Corsiva" pitchFamily="66" charset="0"/>
              </a:rPr>
            </a:br>
            <a:r>
              <a:rPr lang="ru-RU" sz="2000" b="1" i="1" dirty="0">
                <a:solidFill>
                  <a:schemeClr val="bg1"/>
                </a:solidFill>
                <a:latin typeface="Monotype Corsiva" pitchFamily="66" charset="0"/>
              </a:rPr>
              <a:t>Булото на срам и грях -</a:t>
            </a:r>
            <a:br>
              <a:rPr lang="ru-RU" sz="2000" b="1" i="1" dirty="0">
                <a:solidFill>
                  <a:schemeClr val="bg1"/>
                </a:solidFill>
                <a:latin typeface="Monotype Corsiva" pitchFamily="66" charset="0"/>
              </a:rPr>
            </a:br>
            <a:r>
              <a:rPr lang="ru-RU" sz="2000" b="1" i="1" dirty="0" smtClean="0">
                <a:solidFill>
                  <a:schemeClr val="bg1"/>
                </a:solidFill>
                <a:latin typeface="Monotype Corsiva" pitchFamily="66" charset="0"/>
              </a:rPr>
              <a:t>не </a:t>
            </a:r>
            <a:r>
              <a:rPr lang="ru-RU" sz="2000" b="1" i="1" dirty="0">
                <a:solidFill>
                  <a:schemeClr val="bg1"/>
                </a:solidFill>
                <a:latin typeface="Monotype Corsiva" pitchFamily="66" charset="0"/>
              </a:rPr>
              <a:t>ще го хвърлят върху тях</a:t>
            </a:r>
            <a:br>
              <a:rPr lang="ru-RU" sz="2000" b="1" i="1" dirty="0">
                <a:solidFill>
                  <a:schemeClr val="bg1"/>
                </a:solidFill>
                <a:latin typeface="Monotype Corsiva" pitchFamily="66" charset="0"/>
              </a:rPr>
            </a:br>
            <a:r>
              <a:rPr lang="ru-RU" sz="2000" b="1" i="1" dirty="0">
                <a:solidFill>
                  <a:schemeClr val="bg1"/>
                </a:solidFill>
                <a:latin typeface="Monotype Corsiva" pitchFamily="66" charset="0"/>
              </a:rPr>
              <a:t>страсти и неволи</a:t>
            </a:r>
            <a:r>
              <a:rPr lang="ru-RU" sz="2000" b="1" i="1" dirty="0" smtClean="0">
                <a:solidFill>
                  <a:schemeClr val="bg1"/>
                </a:solidFill>
                <a:latin typeface="Monotype Corsiva" pitchFamily="66" charset="0"/>
              </a:rPr>
              <a:t>.</a:t>
            </a:r>
          </a:p>
          <a:p>
            <a:pPr marL="0" indent="0">
              <a:buNone/>
            </a:pPr>
            <a:r>
              <a:rPr lang="ru-RU" sz="2000" b="1" i="1" dirty="0" smtClean="0">
                <a:solidFill>
                  <a:schemeClr val="bg1"/>
                </a:solidFill>
                <a:latin typeface="Monotype Corsiva" pitchFamily="66" charset="0"/>
              </a:rPr>
              <a:t> </a:t>
            </a:r>
            <a:r>
              <a:rPr lang="ru-RU" sz="2000" b="1" i="1" dirty="0">
                <a:solidFill>
                  <a:schemeClr val="bg1"/>
                </a:solidFill>
                <a:latin typeface="Monotype Corsiva" pitchFamily="66" charset="0"/>
              </a:rPr>
              <a:t>Душата ми се </a:t>
            </a:r>
            <a:r>
              <a:rPr lang="ru-RU" sz="2000" b="1" i="1" dirty="0" smtClean="0">
                <a:solidFill>
                  <a:schemeClr val="bg1"/>
                </a:solidFill>
                <a:latin typeface="Monotype Corsiva" pitchFamily="66" charset="0"/>
              </a:rPr>
              <a:t>моли,дете</a:t>
            </a:r>
            <a:r>
              <a:rPr lang="ru-RU" sz="2000" b="1" i="1" dirty="0">
                <a:solidFill>
                  <a:schemeClr val="bg1"/>
                </a:solidFill>
                <a:latin typeface="Monotype Corsiva" pitchFamily="66" charset="0"/>
              </a:rPr>
              <a:t>,</a:t>
            </a:r>
            <a:br>
              <a:rPr lang="ru-RU" sz="2000" b="1" i="1" dirty="0">
                <a:solidFill>
                  <a:schemeClr val="bg1"/>
                </a:solidFill>
                <a:latin typeface="Monotype Corsiva" pitchFamily="66" charset="0"/>
              </a:rPr>
            </a:br>
            <a:r>
              <a:rPr lang="ru-RU" sz="2000" b="1" i="1" dirty="0" smtClean="0">
                <a:solidFill>
                  <a:schemeClr val="bg1"/>
                </a:solidFill>
                <a:latin typeface="Monotype Corsiva" pitchFamily="66" charset="0"/>
              </a:rPr>
              <a:t> </a:t>
            </a:r>
            <a:r>
              <a:rPr lang="ru-RU" sz="2000" b="1" i="1" dirty="0">
                <a:solidFill>
                  <a:schemeClr val="bg1"/>
                </a:solidFill>
                <a:latin typeface="Monotype Corsiva" pitchFamily="66" charset="0"/>
              </a:rPr>
              <a:t>душата ми се моли...</a:t>
            </a:r>
            <a:br>
              <a:rPr lang="ru-RU" sz="2000" b="1" i="1" dirty="0">
                <a:solidFill>
                  <a:schemeClr val="bg1"/>
                </a:solidFill>
                <a:latin typeface="Monotype Corsiva" pitchFamily="66" charset="0"/>
              </a:rPr>
            </a:br>
            <a:r>
              <a:rPr lang="ru-RU" sz="2000" b="1" i="1" dirty="0" smtClean="0">
                <a:solidFill>
                  <a:schemeClr val="bg1"/>
                </a:solidFill>
                <a:latin typeface="Monotype Corsiva" pitchFamily="66" charset="0"/>
              </a:rPr>
              <a:t> </a:t>
            </a:r>
            <a:r>
              <a:rPr lang="ru-RU" sz="2000" b="1" i="1" dirty="0">
                <a:solidFill>
                  <a:schemeClr val="bg1"/>
                </a:solidFill>
                <a:latin typeface="Monotype Corsiva" pitchFamily="66" charset="0"/>
              </a:rPr>
              <a:t>Не искат и не обещават те! -</a:t>
            </a:r>
            <a:br>
              <a:rPr lang="ru-RU" sz="2000" b="1" i="1" dirty="0">
                <a:solidFill>
                  <a:schemeClr val="bg1"/>
                </a:solidFill>
                <a:latin typeface="Monotype Corsiva" pitchFamily="66" charset="0"/>
              </a:rPr>
            </a:br>
            <a:r>
              <a:rPr lang="ru-RU" sz="2000" b="1" i="1" dirty="0" smtClean="0">
                <a:solidFill>
                  <a:schemeClr val="bg1"/>
                </a:solidFill>
                <a:latin typeface="Monotype Corsiva" pitchFamily="66" charset="0"/>
              </a:rPr>
              <a:t> </a:t>
            </a:r>
            <a:r>
              <a:rPr lang="ru-RU" sz="2000" b="1" i="1" dirty="0">
                <a:solidFill>
                  <a:schemeClr val="bg1"/>
                </a:solidFill>
                <a:latin typeface="Monotype Corsiva" pitchFamily="66" charset="0"/>
              </a:rPr>
              <a:t>Две хубави очи. Музика, </a:t>
            </a:r>
            <a:r>
              <a:rPr lang="ru-RU" sz="2000" b="1" i="1" dirty="0" smtClean="0">
                <a:solidFill>
                  <a:schemeClr val="bg1"/>
                </a:solidFill>
                <a:latin typeface="Monotype Corsiva" pitchFamily="66" charset="0"/>
              </a:rPr>
              <a:t>лъчи</a:t>
            </a:r>
            <a:r>
              <a:rPr lang="ru-RU" sz="2000" b="1" i="1" dirty="0">
                <a:solidFill>
                  <a:schemeClr val="bg1"/>
                </a:solidFill>
                <a:latin typeface="Monotype Corsiva" pitchFamily="66" charset="0"/>
              </a:rPr>
              <a:t> </a:t>
            </a:r>
            <a:r>
              <a:rPr lang="ru-RU" sz="2000" b="1" i="1" dirty="0" smtClean="0">
                <a:solidFill>
                  <a:schemeClr val="bg1"/>
                </a:solidFill>
                <a:latin typeface="Monotype Corsiva" pitchFamily="66" charset="0"/>
              </a:rPr>
              <a:t>в </a:t>
            </a:r>
            <a:r>
              <a:rPr lang="ru-RU" sz="2000" b="1" i="1" dirty="0">
                <a:solidFill>
                  <a:schemeClr val="bg1"/>
                </a:solidFill>
                <a:latin typeface="Monotype Corsiva" pitchFamily="66" charset="0"/>
              </a:rPr>
              <a:t>две хубави очи. Душата на дете...</a:t>
            </a:r>
            <a:endParaRPr lang="bg-BG" sz="2000" b="1" i="1" dirty="0">
              <a:solidFill>
                <a:schemeClr val="bg1"/>
              </a:solidFill>
              <a:latin typeface="Monotype Corsiva" pitchFamily="66" charset="0"/>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81800" y="1828800"/>
            <a:ext cx="2275490" cy="2639568"/>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4877" y="3657600"/>
            <a:ext cx="1856232" cy="2844800"/>
          </a:xfrm>
          <a:prstGeom prst="rect">
            <a:avLst/>
          </a:prstGeom>
        </p:spPr>
      </p:pic>
    </p:spTree>
    <p:extLst>
      <p:ext uri="{BB962C8B-B14F-4D97-AF65-F5344CB8AC3E}">
        <p14:creationId xmlns:p14="http://schemas.microsoft.com/office/powerpoint/2010/main" val="43102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ircle(in)">
                                      <p:cBhvr>
                                        <p:cTn id="19" dur="2000"/>
                                        <p:tgtEl>
                                          <p:spTgt spid="3">
                                            <p:txEl>
                                              <p:pRg st="0" end="0"/>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circle(in)">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76200" y="5029200"/>
            <a:ext cx="4495800" cy="1569660"/>
          </a:xfrm>
          <a:prstGeom prst="rect">
            <a:avLst/>
          </a:prstGeom>
          <a:noFill/>
        </p:spPr>
        <p:txBody>
          <a:bodyPr wrap="square" rtlCol="0">
            <a:spAutoFit/>
          </a:bodyPr>
          <a:lstStyle/>
          <a:p>
            <a:r>
              <a:rPr lang="bg-BG" sz="2400" b="1" dirty="0" smtClean="0">
                <a:solidFill>
                  <a:schemeClr val="bg1"/>
                </a:solidFill>
              </a:rPr>
              <a:t>„Не мога да си дам сметка какво ще излезе от всичко това. Аз съм толкова млада, а вие сте поет..“ </a:t>
            </a:r>
            <a:endParaRPr lang="bg-BG" sz="2400" b="1" dirty="0">
              <a:solidFill>
                <a:schemeClr val="bg1"/>
              </a:solidFill>
            </a:endParaRPr>
          </a:p>
        </p:txBody>
      </p:sp>
      <p:sp>
        <p:nvSpPr>
          <p:cNvPr id="8" name="TextBox 7"/>
          <p:cNvSpPr txBox="1"/>
          <p:nvPr/>
        </p:nvSpPr>
        <p:spPr>
          <a:xfrm>
            <a:off x="4852687" y="5348790"/>
            <a:ext cx="4038600" cy="830997"/>
          </a:xfrm>
          <a:prstGeom prst="rect">
            <a:avLst/>
          </a:prstGeom>
          <a:noFill/>
        </p:spPr>
        <p:txBody>
          <a:bodyPr wrap="square" rtlCol="0">
            <a:spAutoFit/>
          </a:bodyPr>
          <a:lstStyle/>
          <a:p>
            <a:r>
              <a:rPr lang="bg-BG" sz="2400" b="1" dirty="0" smtClean="0">
                <a:solidFill>
                  <a:schemeClr val="bg1"/>
                </a:solidFill>
              </a:rPr>
              <a:t>„Тя радваше очите ми и опияняваше душата ми …“</a:t>
            </a:r>
            <a:endParaRPr lang="bg-BG" sz="2400" b="1" dirty="0">
              <a:solidFill>
                <a:schemeClr val="bg1"/>
              </a:solidFill>
            </a:endParaRPr>
          </a:p>
        </p:txBody>
      </p:sp>
    </p:spTree>
    <p:extLst>
      <p:ext uri="{BB962C8B-B14F-4D97-AF65-F5344CB8AC3E}">
        <p14:creationId xmlns:p14="http://schemas.microsoft.com/office/powerpoint/2010/main" val="328678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xEl>
                                              <p:pRg st="0" end="0"/>
                                            </p:txEl>
                                          </p:spTgt>
                                        </p:tgtEl>
                                      </p:cBhvr>
                                    </p:animEffect>
                                    <p:animScale>
                                      <p:cBhvr>
                                        <p:cTn id="12" dur="250" autoRev="1" fill="hold"/>
                                        <p:tgtEl>
                                          <p:spTgt spid="6">
                                            <p:txEl>
                                              <p:pRg st="0" end="0"/>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8">
                                            <p:txEl>
                                              <p:pRg st="0" end="0"/>
                                            </p:txEl>
                                          </p:spTgt>
                                        </p:tgtEl>
                                      </p:cBhvr>
                                    </p:animEffect>
                                    <p:animScale>
                                      <p:cBhvr>
                                        <p:cTn id="17" dur="250" autoRev="1" fill="hold"/>
                                        <p:tgtEl>
                                          <p:spTgt spid="8">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8949" y="838200"/>
            <a:ext cx="5715000" cy="685800"/>
          </a:xfrm>
        </p:spPr>
        <p:txBody>
          <a:bodyPr>
            <a:normAutofit fontScale="90000"/>
          </a:bodyPr>
          <a:lstStyle/>
          <a:p>
            <a:r>
              <a:rPr lang="bg-BG" b="1" i="1" dirty="0" smtClean="0">
                <a:solidFill>
                  <a:schemeClr val="bg1"/>
                </a:solidFill>
              </a:rPr>
              <a:t>Лора – последната, фатална любов в живота на поета </a:t>
            </a:r>
            <a:endParaRPr lang="bg-BG" b="1" i="1" dirty="0">
              <a:solidFill>
                <a:schemeClr val="bg1"/>
              </a:solidFill>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77000" y="2209800"/>
            <a:ext cx="2334327" cy="2610232"/>
          </a:xfrm>
        </p:spPr>
      </p:pic>
      <p:sp>
        <p:nvSpPr>
          <p:cNvPr id="7" name="Content Placeholder 6"/>
          <p:cNvSpPr>
            <a:spLocks noGrp="1"/>
          </p:cNvSpPr>
          <p:nvPr>
            <p:ph sz="half" idx="1"/>
          </p:nvPr>
        </p:nvSpPr>
        <p:spPr>
          <a:xfrm>
            <a:off x="762000" y="1371600"/>
            <a:ext cx="2819400" cy="4830763"/>
          </a:xfrm>
        </p:spPr>
        <p:txBody>
          <a:bodyPr>
            <a:normAutofit fontScale="62500" lnSpcReduction="20000"/>
          </a:bodyPr>
          <a:lstStyle/>
          <a:p>
            <a:pPr marL="0" indent="0">
              <a:buNone/>
            </a:pPr>
            <a:r>
              <a:rPr lang="bg-BG" sz="3100" b="1" i="1" dirty="0" smtClean="0">
                <a:solidFill>
                  <a:schemeClr val="bg1"/>
                </a:solidFill>
                <a:latin typeface="Monotype Corsiva" pitchFamily="66" charset="0"/>
              </a:rPr>
              <a:t>„Душата ми е стон.</a:t>
            </a:r>
          </a:p>
          <a:p>
            <a:pPr marL="0" indent="0">
              <a:buNone/>
            </a:pPr>
            <a:r>
              <a:rPr lang="bg-BG" sz="3100" b="1" i="1" dirty="0" smtClean="0">
                <a:solidFill>
                  <a:schemeClr val="bg1"/>
                </a:solidFill>
                <a:latin typeface="Monotype Corsiva" pitchFamily="66" charset="0"/>
              </a:rPr>
              <a:t>Душата ми е зов.</a:t>
            </a:r>
          </a:p>
          <a:p>
            <a:pPr marL="0" indent="0">
              <a:buNone/>
            </a:pPr>
            <a:r>
              <a:rPr lang="bg-BG" sz="3100" b="1" i="1" dirty="0" smtClean="0">
                <a:solidFill>
                  <a:schemeClr val="bg1"/>
                </a:solidFill>
                <a:latin typeface="Monotype Corsiva" pitchFamily="66" charset="0"/>
              </a:rPr>
              <a:t>Защото аз съм птица</a:t>
            </a:r>
          </a:p>
          <a:p>
            <a:pPr marL="0" indent="0">
              <a:buNone/>
            </a:pPr>
            <a:r>
              <a:rPr lang="bg-BG" sz="3100" b="1" i="1" dirty="0" smtClean="0">
                <a:solidFill>
                  <a:schemeClr val="bg1"/>
                </a:solidFill>
                <a:latin typeface="Monotype Corsiva" pitchFamily="66" charset="0"/>
              </a:rPr>
              <a:t>Устрелена: </a:t>
            </a:r>
          </a:p>
          <a:p>
            <a:pPr marL="0" indent="0">
              <a:buNone/>
            </a:pPr>
            <a:r>
              <a:rPr lang="bg-BG" sz="3100" b="1" i="1" dirty="0" smtClean="0">
                <a:solidFill>
                  <a:schemeClr val="bg1"/>
                </a:solidFill>
                <a:latin typeface="Monotype Corsiva" pitchFamily="66" charset="0"/>
              </a:rPr>
              <a:t>На смърт е моята </a:t>
            </a:r>
          </a:p>
          <a:p>
            <a:pPr marL="0" indent="0">
              <a:buNone/>
            </a:pPr>
            <a:r>
              <a:rPr lang="bg-BG" sz="3100" b="1" i="1" dirty="0" smtClean="0">
                <a:solidFill>
                  <a:schemeClr val="bg1"/>
                </a:solidFill>
                <a:latin typeface="Monotype Corsiva" pitchFamily="66" charset="0"/>
              </a:rPr>
              <a:t>Душа ранена,</a:t>
            </a:r>
          </a:p>
          <a:p>
            <a:pPr marL="0" indent="0">
              <a:buNone/>
            </a:pPr>
            <a:r>
              <a:rPr lang="bg-BG" sz="3100" b="1" i="1" dirty="0" smtClean="0">
                <a:solidFill>
                  <a:schemeClr val="bg1"/>
                </a:solidFill>
                <a:latin typeface="Monotype Corsiva" pitchFamily="66" charset="0"/>
              </a:rPr>
              <a:t>На смърт ранена от </a:t>
            </a:r>
          </a:p>
          <a:p>
            <a:pPr marL="0" indent="0">
              <a:buNone/>
            </a:pPr>
            <a:r>
              <a:rPr lang="bg-BG" sz="3100" b="1" i="1" dirty="0" smtClean="0">
                <a:solidFill>
                  <a:schemeClr val="bg1"/>
                </a:solidFill>
                <a:latin typeface="Monotype Corsiva" pitchFamily="66" charset="0"/>
              </a:rPr>
              <a:t>Любов..</a:t>
            </a:r>
          </a:p>
          <a:p>
            <a:pPr marL="0" indent="0">
              <a:buNone/>
            </a:pPr>
            <a:r>
              <a:rPr lang="bg-BG" sz="3100" b="1" i="1" dirty="0" smtClean="0">
                <a:solidFill>
                  <a:schemeClr val="bg1"/>
                </a:solidFill>
                <a:latin typeface="Monotype Corsiva" pitchFamily="66" charset="0"/>
              </a:rPr>
              <a:t>Душата ми е стон.</a:t>
            </a:r>
          </a:p>
          <a:p>
            <a:pPr marL="0" indent="0">
              <a:buNone/>
            </a:pPr>
            <a:r>
              <a:rPr lang="bg-BG" sz="3100" b="1" i="1" dirty="0" smtClean="0">
                <a:solidFill>
                  <a:schemeClr val="bg1"/>
                </a:solidFill>
                <a:latin typeface="Monotype Corsiva" pitchFamily="66" charset="0"/>
              </a:rPr>
              <a:t>Душата ми е зов.</a:t>
            </a:r>
          </a:p>
          <a:p>
            <a:pPr marL="0" indent="0">
              <a:buNone/>
            </a:pPr>
            <a:r>
              <a:rPr lang="bg-BG" sz="3100" b="1" i="1" dirty="0" smtClean="0">
                <a:solidFill>
                  <a:schemeClr val="bg1"/>
                </a:solidFill>
                <a:latin typeface="Monotype Corsiva" pitchFamily="66" charset="0"/>
              </a:rPr>
              <a:t>Кажете ми що значат </a:t>
            </a:r>
          </a:p>
          <a:p>
            <a:pPr marL="0" indent="0">
              <a:buNone/>
            </a:pPr>
            <a:r>
              <a:rPr lang="bg-BG" sz="3100" b="1" i="1" dirty="0" smtClean="0">
                <a:solidFill>
                  <a:schemeClr val="bg1"/>
                </a:solidFill>
                <a:latin typeface="Monotype Corsiva" pitchFamily="66" charset="0"/>
              </a:rPr>
              <a:t>Среща и разлъка ? </a:t>
            </a:r>
          </a:p>
          <a:p>
            <a:pPr marL="0" indent="0">
              <a:buNone/>
            </a:pPr>
            <a:r>
              <a:rPr lang="bg-BG" sz="3100" b="1" i="1" dirty="0" smtClean="0">
                <a:solidFill>
                  <a:schemeClr val="bg1"/>
                </a:solidFill>
                <a:latin typeface="Monotype Corsiva" pitchFamily="66" charset="0"/>
              </a:rPr>
              <a:t>И ето аз ви думам :</a:t>
            </a:r>
          </a:p>
          <a:p>
            <a:pPr marL="0" indent="0">
              <a:buNone/>
            </a:pPr>
            <a:r>
              <a:rPr lang="bg-BG" sz="3100" b="1" i="1" dirty="0" smtClean="0">
                <a:solidFill>
                  <a:schemeClr val="bg1"/>
                </a:solidFill>
                <a:latin typeface="Monotype Corsiva" pitchFamily="66" charset="0"/>
              </a:rPr>
              <a:t>Има ад и мъка –</a:t>
            </a:r>
          </a:p>
          <a:p>
            <a:pPr marL="0" indent="0">
              <a:buNone/>
            </a:pPr>
            <a:r>
              <a:rPr lang="bg-BG" sz="3100" b="1" i="1" dirty="0" smtClean="0">
                <a:solidFill>
                  <a:schemeClr val="bg1"/>
                </a:solidFill>
                <a:latin typeface="Monotype Corsiva" pitchFamily="66" charset="0"/>
              </a:rPr>
              <a:t>И в мъката любов ! ...“</a:t>
            </a:r>
          </a:p>
          <a:p>
            <a:pPr marL="0" indent="0">
              <a:buNone/>
            </a:pPr>
            <a:endParaRPr lang="bg-BG" dirty="0" smtClean="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689" y="2971801"/>
            <a:ext cx="2234760" cy="2532728"/>
          </a:xfrm>
          <a:prstGeom prst="rect">
            <a:avLst/>
          </a:prstGeom>
        </p:spPr>
      </p:pic>
      <p:sp>
        <p:nvSpPr>
          <p:cNvPr id="9" name="TextBox 8"/>
          <p:cNvSpPr txBox="1"/>
          <p:nvPr/>
        </p:nvSpPr>
        <p:spPr>
          <a:xfrm>
            <a:off x="3269226" y="5934670"/>
            <a:ext cx="5867400" cy="923330"/>
          </a:xfrm>
          <a:prstGeom prst="rect">
            <a:avLst/>
          </a:prstGeom>
          <a:noFill/>
        </p:spPr>
        <p:txBody>
          <a:bodyPr wrap="square" rtlCol="0">
            <a:spAutoFit/>
          </a:bodyPr>
          <a:lstStyle/>
          <a:p>
            <a:r>
              <a:rPr lang="bg-BG" b="1" dirty="0" smtClean="0"/>
              <a:t>Любовното чувство на Яворов оцелява като бледа теменуга сред тръни в погледа на две хубави очи, в един стон на душата...</a:t>
            </a:r>
            <a:endParaRPr lang="bg-BG" b="1" dirty="0"/>
          </a:p>
        </p:txBody>
      </p:sp>
    </p:spTree>
    <p:extLst>
      <p:ext uri="{BB962C8B-B14F-4D97-AF65-F5344CB8AC3E}">
        <p14:creationId xmlns:p14="http://schemas.microsoft.com/office/powerpoint/2010/main" val="150939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1000"/>
                                        <p:tgtEl>
                                          <p:spTgt spid="7">
                                            <p:txEl>
                                              <p:pRg st="0" end="0"/>
                                            </p:txEl>
                                          </p:spTgt>
                                        </p:tgtEl>
                                      </p:cBhvr>
                                    </p:animEffect>
                                    <p:anim calcmode="lin" valueType="num">
                                      <p:cBhvr>
                                        <p:cTn id="2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1000"/>
                                        <p:tgtEl>
                                          <p:spTgt spid="7">
                                            <p:txEl>
                                              <p:pRg st="1" end="1"/>
                                            </p:txEl>
                                          </p:spTgt>
                                        </p:tgtEl>
                                      </p:cBhvr>
                                    </p:animEffect>
                                    <p:anim calcmode="lin" valueType="num">
                                      <p:cBhvr>
                                        <p:cTn id="2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fade">
                                      <p:cBhvr>
                                        <p:cTn id="32" dur="1000"/>
                                        <p:tgtEl>
                                          <p:spTgt spid="7">
                                            <p:txEl>
                                              <p:pRg st="2" end="2"/>
                                            </p:txEl>
                                          </p:spTgt>
                                        </p:tgtEl>
                                      </p:cBhvr>
                                    </p:animEffect>
                                    <p:anim calcmode="lin" valueType="num">
                                      <p:cBhvr>
                                        <p:cTn id="3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fade">
                                      <p:cBhvr>
                                        <p:cTn id="37" dur="1000"/>
                                        <p:tgtEl>
                                          <p:spTgt spid="7">
                                            <p:txEl>
                                              <p:pRg st="3" end="3"/>
                                            </p:txEl>
                                          </p:spTgt>
                                        </p:tgtEl>
                                      </p:cBhvr>
                                    </p:animEffect>
                                    <p:anim calcmode="lin" valueType="num">
                                      <p:cBhvr>
                                        <p:cTn id="3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7">
                                            <p:txEl>
                                              <p:pRg st="3" end="3"/>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1000"/>
                                        <p:tgtEl>
                                          <p:spTgt spid="7">
                                            <p:txEl>
                                              <p:pRg st="4" end="4"/>
                                            </p:txEl>
                                          </p:spTgt>
                                        </p:tgtEl>
                                      </p:cBhvr>
                                    </p:animEffect>
                                    <p:anim calcmode="lin" valueType="num">
                                      <p:cBhvr>
                                        <p:cTn id="4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4" end="4"/>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7">
                                            <p:txEl>
                                              <p:pRg st="5" end="5"/>
                                            </p:txEl>
                                          </p:spTgt>
                                        </p:tgtEl>
                                        <p:attrNameLst>
                                          <p:attrName>style.visibility</p:attrName>
                                        </p:attrNameLst>
                                      </p:cBhvr>
                                      <p:to>
                                        <p:strVal val="visible"/>
                                      </p:to>
                                    </p:set>
                                    <p:animEffect transition="in" filter="fade">
                                      <p:cBhvr>
                                        <p:cTn id="47" dur="1000"/>
                                        <p:tgtEl>
                                          <p:spTgt spid="7">
                                            <p:txEl>
                                              <p:pRg st="5" end="5"/>
                                            </p:txEl>
                                          </p:spTgt>
                                        </p:tgtEl>
                                      </p:cBhvr>
                                    </p:animEffect>
                                    <p:anim calcmode="lin" valueType="num">
                                      <p:cBhvr>
                                        <p:cTn id="48"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7">
                                            <p:txEl>
                                              <p:pRg st="5" end="5"/>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7">
                                            <p:txEl>
                                              <p:pRg st="6" end="6"/>
                                            </p:txEl>
                                          </p:spTgt>
                                        </p:tgtEl>
                                        <p:attrNameLst>
                                          <p:attrName>style.visibility</p:attrName>
                                        </p:attrNameLst>
                                      </p:cBhvr>
                                      <p:to>
                                        <p:strVal val="visible"/>
                                      </p:to>
                                    </p:set>
                                    <p:animEffect transition="in" filter="fade">
                                      <p:cBhvr>
                                        <p:cTn id="52" dur="1000"/>
                                        <p:tgtEl>
                                          <p:spTgt spid="7">
                                            <p:txEl>
                                              <p:pRg st="6" end="6"/>
                                            </p:txEl>
                                          </p:spTgt>
                                        </p:tgtEl>
                                      </p:cBhvr>
                                    </p:animEffect>
                                    <p:anim calcmode="lin" valueType="num">
                                      <p:cBhvr>
                                        <p:cTn id="53"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4" dur="1000" fill="hold"/>
                                        <p:tgtEl>
                                          <p:spTgt spid="7">
                                            <p:txEl>
                                              <p:pRg st="6" end="6"/>
                                            </p:txEl>
                                          </p:spTgt>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7">
                                            <p:txEl>
                                              <p:pRg st="7" end="7"/>
                                            </p:txEl>
                                          </p:spTgt>
                                        </p:tgtEl>
                                        <p:attrNameLst>
                                          <p:attrName>style.visibility</p:attrName>
                                        </p:attrNameLst>
                                      </p:cBhvr>
                                      <p:to>
                                        <p:strVal val="visible"/>
                                      </p:to>
                                    </p:set>
                                    <p:animEffect transition="in" filter="fade">
                                      <p:cBhvr>
                                        <p:cTn id="57" dur="1000"/>
                                        <p:tgtEl>
                                          <p:spTgt spid="7">
                                            <p:txEl>
                                              <p:pRg st="7" end="7"/>
                                            </p:txEl>
                                          </p:spTgt>
                                        </p:tgtEl>
                                      </p:cBhvr>
                                    </p:animEffect>
                                    <p:anim calcmode="lin" valueType="num">
                                      <p:cBhvr>
                                        <p:cTn id="58"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7">
                                            <p:txEl>
                                              <p:pRg st="7" end="7"/>
                                            </p:txEl>
                                          </p:spTgt>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7">
                                            <p:txEl>
                                              <p:pRg st="8" end="8"/>
                                            </p:txEl>
                                          </p:spTgt>
                                        </p:tgtEl>
                                        <p:attrNameLst>
                                          <p:attrName>style.visibility</p:attrName>
                                        </p:attrNameLst>
                                      </p:cBhvr>
                                      <p:to>
                                        <p:strVal val="visible"/>
                                      </p:to>
                                    </p:set>
                                    <p:animEffect transition="in" filter="fade">
                                      <p:cBhvr>
                                        <p:cTn id="62" dur="1000"/>
                                        <p:tgtEl>
                                          <p:spTgt spid="7">
                                            <p:txEl>
                                              <p:pRg st="8" end="8"/>
                                            </p:txEl>
                                          </p:spTgt>
                                        </p:tgtEl>
                                      </p:cBhvr>
                                    </p:animEffect>
                                    <p:anim calcmode="lin" valueType="num">
                                      <p:cBhvr>
                                        <p:cTn id="63"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64" dur="1000" fill="hold"/>
                                        <p:tgtEl>
                                          <p:spTgt spid="7">
                                            <p:txEl>
                                              <p:pRg st="8" end="8"/>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7">
                                            <p:txEl>
                                              <p:pRg st="9" end="9"/>
                                            </p:txEl>
                                          </p:spTgt>
                                        </p:tgtEl>
                                        <p:attrNameLst>
                                          <p:attrName>style.visibility</p:attrName>
                                        </p:attrNameLst>
                                      </p:cBhvr>
                                      <p:to>
                                        <p:strVal val="visible"/>
                                      </p:to>
                                    </p:set>
                                    <p:animEffect transition="in" filter="fade">
                                      <p:cBhvr>
                                        <p:cTn id="67" dur="1000"/>
                                        <p:tgtEl>
                                          <p:spTgt spid="7">
                                            <p:txEl>
                                              <p:pRg st="9" end="9"/>
                                            </p:txEl>
                                          </p:spTgt>
                                        </p:tgtEl>
                                      </p:cBhvr>
                                    </p:animEffect>
                                    <p:anim calcmode="lin" valueType="num">
                                      <p:cBhvr>
                                        <p:cTn id="68"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p:cTn id="69" dur="1000" fill="hold"/>
                                        <p:tgtEl>
                                          <p:spTgt spid="7">
                                            <p:txEl>
                                              <p:pRg st="9" end="9"/>
                                            </p:txEl>
                                          </p:spTgt>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7">
                                            <p:txEl>
                                              <p:pRg st="10" end="10"/>
                                            </p:txEl>
                                          </p:spTgt>
                                        </p:tgtEl>
                                        <p:attrNameLst>
                                          <p:attrName>style.visibility</p:attrName>
                                        </p:attrNameLst>
                                      </p:cBhvr>
                                      <p:to>
                                        <p:strVal val="visible"/>
                                      </p:to>
                                    </p:set>
                                    <p:animEffect transition="in" filter="fade">
                                      <p:cBhvr>
                                        <p:cTn id="72" dur="1000"/>
                                        <p:tgtEl>
                                          <p:spTgt spid="7">
                                            <p:txEl>
                                              <p:pRg st="10" end="10"/>
                                            </p:txEl>
                                          </p:spTgt>
                                        </p:tgtEl>
                                      </p:cBhvr>
                                    </p:animEffect>
                                    <p:anim calcmode="lin" valueType="num">
                                      <p:cBhvr>
                                        <p:cTn id="73"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p:cTn id="74" dur="1000" fill="hold"/>
                                        <p:tgtEl>
                                          <p:spTgt spid="7">
                                            <p:txEl>
                                              <p:pRg st="10" end="10"/>
                                            </p:txEl>
                                          </p:spTgt>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7">
                                            <p:txEl>
                                              <p:pRg st="11" end="11"/>
                                            </p:txEl>
                                          </p:spTgt>
                                        </p:tgtEl>
                                        <p:attrNameLst>
                                          <p:attrName>style.visibility</p:attrName>
                                        </p:attrNameLst>
                                      </p:cBhvr>
                                      <p:to>
                                        <p:strVal val="visible"/>
                                      </p:to>
                                    </p:set>
                                    <p:animEffect transition="in" filter="fade">
                                      <p:cBhvr>
                                        <p:cTn id="77" dur="1000"/>
                                        <p:tgtEl>
                                          <p:spTgt spid="7">
                                            <p:txEl>
                                              <p:pRg st="11" end="11"/>
                                            </p:txEl>
                                          </p:spTgt>
                                        </p:tgtEl>
                                      </p:cBhvr>
                                    </p:animEffect>
                                    <p:anim calcmode="lin" valueType="num">
                                      <p:cBhvr>
                                        <p:cTn id="78" dur="1000" fill="hold"/>
                                        <p:tgtEl>
                                          <p:spTgt spid="7">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7">
                                            <p:txEl>
                                              <p:pRg st="11" end="11"/>
                                            </p:txEl>
                                          </p:spTgt>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7">
                                            <p:txEl>
                                              <p:pRg st="12" end="12"/>
                                            </p:txEl>
                                          </p:spTgt>
                                        </p:tgtEl>
                                        <p:attrNameLst>
                                          <p:attrName>style.visibility</p:attrName>
                                        </p:attrNameLst>
                                      </p:cBhvr>
                                      <p:to>
                                        <p:strVal val="visible"/>
                                      </p:to>
                                    </p:set>
                                    <p:animEffect transition="in" filter="fade">
                                      <p:cBhvr>
                                        <p:cTn id="82" dur="1000"/>
                                        <p:tgtEl>
                                          <p:spTgt spid="7">
                                            <p:txEl>
                                              <p:pRg st="12" end="12"/>
                                            </p:txEl>
                                          </p:spTgt>
                                        </p:tgtEl>
                                      </p:cBhvr>
                                    </p:animEffect>
                                    <p:anim calcmode="lin" valueType="num">
                                      <p:cBhvr>
                                        <p:cTn id="83" dur="1000" fill="hold"/>
                                        <p:tgtEl>
                                          <p:spTgt spid="7">
                                            <p:txEl>
                                              <p:pRg st="12" end="12"/>
                                            </p:txEl>
                                          </p:spTgt>
                                        </p:tgtEl>
                                        <p:attrNameLst>
                                          <p:attrName>ppt_x</p:attrName>
                                        </p:attrNameLst>
                                      </p:cBhvr>
                                      <p:tavLst>
                                        <p:tav tm="0">
                                          <p:val>
                                            <p:strVal val="#ppt_x"/>
                                          </p:val>
                                        </p:tav>
                                        <p:tav tm="100000">
                                          <p:val>
                                            <p:strVal val="#ppt_x"/>
                                          </p:val>
                                        </p:tav>
                                      </p:tavLst>
                                    </p:anim>
                                    <p:anim calcmode="lin" valueType="num">
                                      <p:cBhvr>
                                        <p:cTn id="84" dur="1000" fill="hold"/>
                                        <p:tgtEl>
                                          <p:spTgt spid="7">
                                            <p:txEl>
                                              <p:pRg st="12" end="12"/>
                                            </p:txEl>
                                          </p:spTgt>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7">
                                            <p:txEl>
                                              <p:pRg st="13" end="13"/>
                                            </p:txEl>
                                          </p:spTgt>
                                        </p:tgtEl>
                                        <p:attrNameLst>
                                          <p:attrName>style.visibility</p:attrName>
                                        </p:attrNameLst>
                                      </p:cBhvr>
                                      <p:to>
                                        <p:strVal val="visible"/>
                                      </p:to>
                                    </p:set>
                                    <p:animEffect transition="in" filter="fade">
                                      <p:cBhvr>
                                        <p:cTn id="87" dur="1000"/>
                                        <p:tgtEl>
                                          <p:spTgt spid="7">
                                            <p:txEl>
                                              <p:pRg st="13" end="13"/>
                                            </p:txEl>
                                          </p:spTgt>
                                        </p:tgtEl>
                                      </p:cBhvr>
                                    </p:animEffect>
                                    <p:anim calcmode="lin" valueType="num">
                                      <p:cBhvr>
                                        <p:cTn id="88" dur="1000" fill="hold"/>
                                        <p:tgtEl>
                                          <p:spTgt spid="7">
                                            <p:txEl>
                                              <p:pRg st="13" end="13"/>
                                            </p:txEl>
                                          </p:spTgt>
                                        </p:tgtEl>
                                        <p:attrNameLst>
                                          <p:attrName>ppt_x</p:attrName>
                                        </p:attrNameLst>
                                      </p:cBhvr>
                                      <p:tavLst>
                                        <p:tav tm="0">
                                          <p:val>
                                            <p:strVal val="#ppt_x"/>
                                          </p:val>
                                        </p:tav>
                                        <p:tav tm="100000">
                                          <p:val>
                                            <p:strVal val="#ppt_x"/>
                                          </p:val>
                                        </p:tav>
                                      </p:tavLst>
                                    </p:anim>
                                    <p:anim calcmode="lin" valueType="num">
                                      <p:cBhvr>
                                        <p:cTn id="89" dur="1000" fill="hold"/>
                                        <p:tgtEl>
                                          <p:spTgt spid="7">
                                            <p:txEl>
                                              <p:pRg st="13" end="13"/>
                                            </p:txEl>
                                          </p:spTgt>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7">
                                            <p:txEl>
                                              <p:pRg st="14" end="14"/>
                                            </p:txEl>
                                          </p:spTgt>
                                        </p:tgtEl>
                                        <p:attrNameLst>
                                          <p:attrName>style.visibility</p:attrName>
                                        </p:attrNameLst>
                                      </p:cBhvr>
                                      <p:to>
                                        <p:strVal val="visible"/>
                                      </p:to>
                                    </p:set>
                                    <p:animEffect transition="in" filter="fade">
                                      <p:cBhvr>
                                        <p:cTn id="92" dur="1000"/>
                                        <p:tgtEl>
                                          <p:spTgt spid="7">
                                            <p:txEl>
                                              <p:pRg st="14" end="14"/>
                                            </p:txEl>
                                          </p:spTgt>
                                        </p:tgtEl>
                                      </p:cBhvr>
                                    </p:animEffect>
                                    <p:anim calcmode="lin" valueType="num">
                                      <p:cBhvr>
                                        <p:cTn id="93" dur="1000" fill="hold"/>
                                        <p:tgtEl>
                                          <p:spTgt spid="7">
                                            <p:txEl>
                                              <p:pRg st="14" end="14"/>
                                            </p:txEl>
                                          </p:spTgt>
                                        </p:tgtEl>
                                        <p:attrNameLst>
                                          <p:attrName>ppt_x</p:attrName>
                                        </p:attrNameLst>
                                      </p:cBhvr>
                                      <p:tavLst>
                                        <p:tav tm="0">
                                          <p:val>
                                            <p:strVal val="#ppt_x"/>
                                          </p:val>
                                        </p:tav>
                                        <p:tav tm="100000">
                                          <p:val>
                                            <p:strVal val="#ppt_x"/>
                                          </p:val>
                                        </p:tav>
                                      </p:tavLst>
                                    </p:anim>
                                    <p:anim calcmode="lin" valueType="num">
                                      <p:cBhvr>
                                        <p:cTn id="94" dur="1000" fill="hold"/>
                                        <p:tgtEl>
                                          <p:spTgt spid="7">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5"/>
                                        </p:tgtEl>
                                        <p:attrNameLst>
                                          <p:attrName>style.visibility</p:attrName>
                                        </p:attrNameLst>
                                      </p:cBhvr>
                                      <p:to>
                                        <p:strVal val="visible"/>
                                      </p:to>
                                    </p:set>
                                    <p:animEffect transition="in" filter="fade">
                                      <p:cBhvr>
                                        <p:cTn id="99" dur="1000"/>
                                        <p:tgtEl>
                                          <p:spTgt spid="5"/>
                                        </p:tgtEl>
                                      </p:cBhvr>
                                    </p:animEffect>
                                    <p:anim calcmode="lin" valueType="num">
                                      <p:cBhvr>
                                        <p:cTn id="100" dur="1000" fill="hold"/>
                                        <p:tgtEl>
                                          <p:spTgt spid="5"/>
                                        </p:tgtEl>
                                        <p:attrNameLst>
                                          <p:attrName>ppt_x</p:attrName>
                                        </p:attrNameLst>
                                      </p:cBhvr>
                                      <p:tavLst>
                                        <p:tav tm="0">
                                          <p:val>
                                            <p:strVal val="#ppt_x"/>
                                          </p:val>
                                        </p:tav>
                                        <p:tav tm="100000">
                                          <p:val>
                                            <p:strVal val="#ppt_x"/>
                                          </p:val>
                                        </p:tav>
                                      </p:tavLst>
                                    </p:anim>
                                    <p:anim calcmode="lin" valueType="num">
                                      <p:cBhvr>
                                        <p:cTn id="10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6" presetClass="entr" presetSubtype="16" fill="hold" nodeType="clickEffect">
                                  <p:stCondLst>
                                    <p:cond delay="0"/>
                                  </p:stCondLst>
                                  <p:childTnLst>
                                    <p:set>
                                      <p:cBhvr>
                                        <p:cTn id="105" dur="1" fill="hold">
                                          <p:stCondLst>
                                            <p:cond delay="0"/>
                                          </p:stCondLst>
                                        </p:cTn>
                                        <p:tgtEl>
                                          <p:spTgt spid="9">
                                            <p:txEl>
                                              <p:pRg st="0" end="0"/>
                                            </p:txEl>
                                          </p:spTgt>
                                        </p:tgtEl>
                                        <p:attrNameLst>
                                          <p:attrName>style.visibility</p:attrName>
                                        </p:attrNameLst>
                                      </p:cBhvr>
                                      <p:to>
                                        <p:strVal val="visible"/>
                                      </p:to>
                                    </p:set>
                                    <p:animEffect transition="in" filter="circle(in)">
                                      <p:cBhvr>
                                        <p:cTn id="106"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TextBox 4"/>
          <p:cNvSpPr txBox="1"/>
          <p:nvPr/>
        </p:nvSpPr>
        <p:spPr>
          <a:xfrm>
            <a:off x="304800" y="152400"/>
            <a:ext cx="8534400" cy="6370975"/>
          </a:xfrm>
          <a:prstGeom prst="rect">
            <a:avLst/>
          </a:prstGeom>
          <a:noFill/>
        </p:spPr>
        <p:txBody>
          <a:bodyPr wrap="square" rtlCol="0">
            <a:spAutoFit/>
          </a:bodyPr>
          <a:lstStyle/>
          <a:p>
            <a:r>
              <a:rPr lang="bg-BG" sz="2800" b="1" dirty="0" smtClean="0">
                <a:solidFill>
                  <a:schemeClr val="bg1">
                    <a:lumMod val="85000"/>
                  </a:schemeClr>
                </a:solidFill>
              </a:rPr>
              <a:t>До Мина Тодорова –София, 7.01.1908 </a:t>
            </a:r>
          </a:p>
          <a:p>
            <a:endParaRPr lang="bg-BG" sz="2800" b="1" dirty="0">
              <a:solidFill>
                <a:schemeClr val="bg1">
                  <a:lumMod val="85000"/>
                </a:schemeClr>
              </a:solidFill>
            </a:endParaRPr>
          </a:p>
          <a:p>
            <a:r>
              <a:rPr lang="bg-BG" sz="3200" b="1" dirty="0" smtClean="0">
                <a:solidFill>
                  <a:schemeClr val="bg1">
                    <a:lumMod val="85000"/>
                  </a:schemeClr>
                </a:solidFill>
                <a:latin typeface="Monotype Corsiva" pitchFamily="66" charset="0"/>
              </a:rPr>
              <a:t>...Ами че погледни , моя радост , погледни работата ми от две години насам. Ако не беше ти, щеше ли да съществува тя в тоя вид, който има ? И ако тя съдържа нещо ценно в себе си, не дължа ли аз всичко тебе? Без да го съзнаваш сама , ти не си ли упражнила върху мене едно всесилно влияние ?  В деня на двегодишнината на любовта ми – 25.03, Благовещение ! – Аз ще ти подаря един албум , в който ще препиша стиховете , за които си ме вдъхновила. И ти ще видиш , че няма да остане ред,в който да не проглежда твоя образ...</a:t>
            </a:r>
          </a:p>
        </p:txBody>
      </p:sp>
    </p:spTree>
    <p:extLst>
      <p:ext uri="{BB962C8B-B14F-4D97-AF65-F5344CB8AC3E}">
        <p14:creationId xmlns:p14="http://schemas.microsoft.com/office/powerpoint/2010/main" val="102725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TextBox 4"/>
          <p:cNvSpPr txBox="1"/>
          <p:nvPr/>
        </p:nvSpPr>
        <p:spPr>
          <a:xfrm>
            <a:off x="2392680" y="0"/>
            <a:ext cx="5486400" cy="7140416"/>
          </a:xfrm>
          <a:prstGeom prst="rect">
            <a:avLst/>
          </a:prstGeom>
          <a:noFill/>
        </p:spPr>
        <p:txBody>
          <a:bodyPr wrap="square" rtlCol="0">
            <a:spAutoFit/>
          </a:bodyPr>
          <a:lstStyle/>
          <a:p>
            <a:r>
              <a:rPr lang="ru-RU" cap="all" dirty="0" smtClean="0"/>
              <a:t>                 </a:t>
            </a:r>
            <a:r>
              <a:rPr lang="ru-RU" sz="2000" b="1" cap="all" dirty="0" smtClean="0">
                <a:latin typeface="Monotype Corsiva" pitchFamily="66" charset="0"/>
              </a:rPr>
              <a:t>ЩЕ </a:t>
            </a:r>
            <a:r>
              <a:rPr lang="ru-RU" sz="2000" b="1" cap="all" dirty="0">
                <a:latin typeface="Monotype Corsiva" pitchFamily="66" charset="0"/>
              </a:rPr>
              <a:t>БЪДЕШ В БЯЛО</a:t>
            </a:r>
          </a:p>
          <a:p>
            <a:r>
              <a:rPr lang="ru-RU" sz="2000" b="1" dirty="0">
                <a:latin typeface="Monotype Corsiva" pitchFamily="66" charset="0"/>
              </a:rPr>
              <a:t/>
            </a:r>
            <a:br>
              <a:rPr lang="ru-RU" sz="2000" b="1" dirty="0">
                <a:latin typeface="Monotype Corsiva" pitchFamily="66" charset="0"/>
              </a:rPr>
            </a:br>
            <a:r>
              <a:rPr lang="ru-RU" sz="2000" b="1" dirty="0">
                <a:latin typeface="Monotype Corsiva" pitchFamily="66" charset="0"/>
              </a:rPr>
              <a:t>Ще бъдеш в бяло - с вейка от маслина</a:t>
            </a:r>
          </a:p>
          <a:p>
            <a:r>
              <a:rPr lang="ru-RU" sz="2000" b="1" dirty="0">
                <a:latin typeface="Monotype Corsiva" pitchFamily="66" charset="0"/>
              </a:rPr>
              <a:t>и като ангел в бяло облекло...</a:t>
            </a:r>
          </a:p>
          <a:p>
            <a:r>
              <a:rPr lang="ru-RU" sz="2000" b="1" dirty="0">
                <a:latin typeface="Monotype Corsiva" pitchFamily="66" charset="0"/>
              </a:rPr>
              <a:t>А мисля днес; света прогнил от зло</a:t>
            </a:r>
          </a:p>
          <a:p>
            <a:r>
              <a:rPr lang="ru-RU" sz="2000" b="1" dirty="0">
                <a:latin typeface="Monotype Corsiva" pitchFamily="66" charset="0"/>
              </a:rPr>
              <a:t>не е, щом той е твоята родина.</a:t>
            </a:r>
          </a:p>
          <a:p>
            <a:r>
              <a:rPr lang="ru-RU" sz="2000" b="1" dirty="0">
                <a:latin typeface="Monotype Corsiva" pitchFamily="66" charset="0"/>
              </a:rPr>
              <a:t>И ето усъмних се най-подир</a:t>
            </a:r>
          </a:p>
          <a:p>
            <a:r>
              <a:rPr lang="ru-RU" sz="2000" b="1" dirty="0">
                <a:latin typeface="Monotype Corsiva" pitchFamily="66" charset="0"/>
              </a:rPr>
              <a:t>в невярата тревожна - искам мир.</a:t>
            </a:r>
          </a:p>
          <a:p>
            <a:r>
              <a:rPr lang="ru-RU" sz="2000" b="1" dirty="0">
                <a:latin typeface="Monotype Corsiva" pitchFamily="66" charset="0"/>
              </a:rPr>
              <a:t> </a:t>
            </a:r>
          </a:p>
          <a:p>
            <a:r>
              <a:rPr lang="ru-RU" sz="2000" b="1" dirty="0">
                <a:latin typeface="Monotype Corsiva" pitchFamily="66" charset="0"/>
              </a:rPr>
              <a:t>И с вяра ще разкрия аз прегръдки,</a:t>
            </a:r>
          </a:p>
          <a:p>
            <a:r>
              <a:rPr lang="ru-RU" sz="2000" b="1" dirty="0">
                <a:latin typeface="Monotype Corsiva" pitchFamily="66" charset="0"/>
              </a:rPr>
              <a:t>загледан в две залюбени очи,</a:t>
            </a:r>
          </a:p>
          <a:p>
            <a:r>
              <a:rPr lang="ru-RU" sz="2000" b="1" dirty="0">
                <a:latin typeface="Monotype Corsiva" pitchFamily="66" charset="0"/>
              </a:rPr>
              <a:t>и тих ще пия техните лъчи, -</a:t>
            </a:r>
          </a:p>
          <a:p>
            <a:r>
              <a:rPr lang="ru-RU" sz="2000" b="1" dirty="0">
                <a:latin typeface="Monotype Corsiva" pitchFamily="66" charset="0"/>
              </a:rPr>
              <a:t>ще пия светлина, лечебни глътки.</a:t>
            </a:r>
          </a:p>
          <a:p>
            <a:r>
              <a:rPr lang="ru-RU" sz="2000" b="1" dirty="0">
                <a:latin typeface="Monotype Corsiva" pitchFamily="66" charset="0"/>
              </a:rPr>
              <a:t>И пак ще се обърна просветлен</a:t>
            </a:r>
          </a:p>
          <a:p>
            <a:r>
              <a:rPr lang="ru-RU" sz="2000" b="1" dirty="0">
                <a:latin typeface="Monotype Corsiva" pitchFamily="66" charset="0"/>
              </a:rPr>
              <a:t>света да видя цял при ярък ден.</a:t>
            </a:r>
          </a:p>
          <a:p>
            <a:r>
              <a:rPr lang="ru-RU" sz="2000" b="1" dirty="0">
                <a:latin typeface="Monotype Corsiva" pitchFamily="66" charset="0"/>
              </a:rPr>
              <a:t> </a:t>
            </a:r>
          </a:p>
          <a:p>
            <a:r>
              <a:rPr lang="ru-RU" sz="2000" b="1" dirty="0">
                <a:latin typeface="Monotype Corsiva" pitchFamily="66" charset="0"/>
              </a:rPr>
              <a:t>И нека съсипни се той окаже!</a:t>
            </a:r>
          </a:p>
          <a:p>
            <a:r>
              <a:rPr lang="ru-RU" sz="2000" b="1" dirty="0">
                <a:latin typeface="Monotype Corsiva" pitchFamily="66" charset="0"/>
              </a:rPr>
              <a:t>(Веднъж ли съм се спъвал в съсипни,</a:t>
            </a:r>
          </a:p>
          <a:p>
            <a:r>
              <a:rPr lang="ru-RU" sz="2000" b="1" dirty="0">
                <a:latin typeface="Monotype Corsiva" pitchFamily="66" charset="0"/>
              </a:rPr>
              <a:t>залутан из среднощни тъмнини?)</a:t>
            </a:r>
          </a:p>
          <a:p>
            <a:r>
              <a:rPr lang="ru-RU" sz="2000" b="1" dirty="0">
                <a:latin typeface="Monotype Corsiva" pitchFamily="66" charset="0"/>
              </a:rPr>
              <a:t>Аз бих намерил и тогава даже</a:t>
            </a:r>
          </a:p>
          <a:p>
            <a:r>
              <a:rPr lang="ru-RU" sz="2000" b="1" dirty="0">
                <a:latin typeface="Monotype Corsiva" pitchFamily="66" charset="0"/>
              </a:rPr>
              <a:t>обломки, от които да създам</a:t>
            </a:r>
          </a:p>
          <a:p>
            <a:r>
              <a:rPr lang="ru-RU" sz="2000" b="1" dirty="0">
                <a:latin typeface="Monotype Corsiva" pitchFamily="66" charset="0"/>
              </a:rPr>
              <a:t>нов свят за двама ни, и свят, и храм.</a:t>
            </a:r>
          </a:p>
          <a:p>
            <a:endParaRPr lang="bg-BG" dirty="0">
              <a:latin typeface="Monotype Corsiva" pitchFamily="66" charset="0"/>
            </a:endParaRPr>
          </a:p>
        </p:txBody>
      </p:sp>
    </p:spTree>
    <p:extLst>
      <p:ext uri="{BB962C8B-B14F-4D97-AF65-F5344CB8AC3E}">
        <p14:creationId xmlns:p14="http://schemas.microsoft.com/office/powerpoint/2010/main" val="91574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5">
                                            <p:txEl>
                                              <p:pRg st="0" end="0"/>
                                            </p:txEl>
                                          </p:spTgt>
                                        </p:tgtEl>
                                      </p:cBhvr>
                                    </p:animEffect>
                                    <p:animScale>
                                      <p:cBhvr>
                                        <p:cTn id="12" dur="250" autoRev="1" fill="hold"/>
                                        <p:tgtEl>
                                          <p:spTgt spid="5">
                                            <p:txEl>
                                              <p:pRg st="0" end="0"/>
                                            </p:txEl>
                                          </p:spTgt>
                                        </p:tgtEl>
                                      </p:cBhvr>
                                      <p:by x="105000" y="105000"/>
                                    </p:animScale>
                                  </p:childTnLst>
                                </p:cTn>
                              </p:par>
                              <p:par>
                                <p:cTn id="13" presetID="26" presetClass="emph" presetSubtype="0" fill="hold" nodeType="withEffect">
                                  <p:stCondLst>
                                    <p:cond delay="0"/>
                                  </p:stCondLst>
                                  <p:childTnLst>
                                    <p:animEffect transition="out" filter="fade">
                                      <p:cBhvr>
                                        <p:cTn id="14" dur="500" tmFilter="0, 0; .2, .5; .8, .5; 1, 0"/>
                                        <p:tgtEl>
                                          <p:spTgt spid="5">
                                            <p:txEl>
                                              <p:pRg st="1" end="1"/>
                                            </p:txEl>
                                          </p:spTgt>
                                        </p:tgtEl>
                                      </p:cBhvr>
                                    </p:animEffect>
                                    <p:animScale>
                                      <p:cBhvr>
                                        <p:cTn id="15" dur="250" autoRev="1" fill="hold"/>
                                        <p:tgtEl>
                                          <p:spTgt spid="5">
                                            <p:txEl>
                                              <p:pRg st="1" end="1"/>
                                            </p:txEl>
                                          </p:spTgt>
                                        </p:tgtEl>
                                      </p:cBhvr>
                                      <p:by x="105000" y="105000"/>
                                    </p:animScale>
                                  </p:childTnLst>
                                </p:cTn>
                              </p:par>
                              <p:par>
                                <p:cTn id="16" presetID="26" presetClass="emph" presetSubtype="0" fill="hold" nodeType="withEffect">
                                  <p:stCondLst>
                                    <p:cond delay="0"/>
                                  </p:stCondLst>
                                  <p:childTnLst>
                                    <p:animEffect transition="out" filter="fade">
                                      <p:cBhvr>
                                        <p:cTn id="17" dur="500" tmFilter="0, 0; .2, .5; .8, .5; 1, 0"/>
                                        <p:tgtEl>
                                          <p:spTgt spid="5">
                                            <p:txEl>
                                              <p:pRg st="2" end="2"/>
                                            </p:txEl>
                                          </p:spTgt>
                                        </p:tgtEl>
                                      </p:cBhvr>
                                    </p:animEffect>
                                    <p:animScale>
                                      <p:cBhvr>
                                        <p:cTn id="18" dur="250" autoRev="1" fill="hold"/>
                                        <p:tgtEl>
                                          <p:spTgt spid="5">
                                            <p:txEl>
                                              <p:pRg st="2" end="2"/>
                                            </p:txEl>
                                          </p:spTgt>
                                        </p:tgtEl>
                                      </p:cBhvr>
                                      <p:by x="105000" y="105000"/>
                                    </p:animScale>
                                  </p:childTnLst>
                                </p:cTn>
                              </p:par>
                              <p:par>
                                <p:cTn id="19" presetID="26" presetClass="emph" presetSubtype="0" fill="hold" nodeType="withEffect">
                                  <p:stCondLst>
                                    <p:cond delay="0"/>
                                  </p:stCondLst>
                                  <p:childTnLst>
                                    <p:animEffect transition="out" filter="fade">
                                      <p:cBhvr>
                                        <p:cTn id="20" dur="500" tmFilter="0, 0; .2, .5; .8, .5; 1, 0"/>
                                        <p:tgtEl>
                                          <p:spTgt spid="5">
                                            <p:txEl>
                                              <p:pRg st="3" end="3"/>
                                            </p:txEl>
                                          </p:spTgt>
                                        </p:tgtEl>
                                      </p:cBhvr>
                                    </p:animEffect>
                                    <p:animScale>
                                      <p:cBhvr>
                                        <p:cTn id="21" dur="250" autoRev="1" fill="hold"/>
                                        <p:tgtEl>
                                          <p:spTgt spid="5">
                                            <p:txEl>
                                              <p:pRg st="3" end="3"/>
                                            </p:txEl>
                                          </p:spTgt>
                                        </p:tgtEl>
                                      </p:cBhvr>
                                      <p:by x="105000" y="105000"/>
                                    </p:animScale>
                                  </p:childTnLst>
                                </p:cTn>
                              </p:par>
                              <p:par>
                                <p:cTn id="22" presetID="26" presetClass="emph" presetSubtype="0" fill="hold" nodeType="withEffect">
                                  <p:stCondLst>
                                    <p:cond delay="0"/>
                                  </p:stCondLst>
                                  <p:childTnLst>
                                    <p:animEffect transition="out" filter="fade">
                                      <p:cBhvr>
                                        <p:cTn id="23" dur="500" tmFilter="0, 0; .2, .5; .8, .5; 1, 0"/>
                                        <p:tgtEl>
                                          <p:spTgt spid="5">
                                            <p:txEl>
                                              <p:pRg st="4" end="4"/>
                                            </p:txEl>
                                          </p:spTgt>
                                        </p:tgtEl>
                                      </p:cBhvr>
                                    </p:animEffect>
                                    <p:animScale>
                                      <p:cBhvr>
                                        <p:cTn id="24" dur="250" autoRev="1" fill="hold"/>
                                        <p:tgtEl>
                                          <p:spTgt spid="5">
                                            <p:txEl>
                                              <p:pRg st="4" end="4"/>
                                            </p:txEl>
                                          </p:spTgt>
                                        </p:tgtEl>
                                      </p:cBhvr>
                                      <p:by x="105000" y="105000"/>
                                    </p:animScale>
                                  </p:childTnLst>
                                </p:cTn>
                              </p:par>
                              <p:par>
                                <p:cTn id="25" presetID="26" presetClass="emph" presetSubtype="0" fill="hold" nodeType="withEffect">
                                  <p:stCondLst>
                                    <p:cond delay="0"/>
                                  </p:stCondLst>
                                  <p:childTnLst>
                                    <p:animEffect transition="out" filter="fade">
                                      <p:cBhvr>
                                        <p:cTn id="26" dur="500" tmFilter="0, 0; .2, .5; .8, .5; 1, 0"/>
                                        <p:tgtEl>
                                          <p:spTgt spid="5">
                                            <p:txEl>
                                              <p:pRg st="5" end="5"/>
                                            </p:txEl>
                                          </p:spTgt>
                                        </p:tgtEl>
                                      </p:cBhvr>
                                    </p:animEffect>
                                    <p:animScale>
                                      <p:cBhvr>
                                        <p:cTn id="27" dur="250" autoRev="1" fill="hold"/>
                                        <p:tgtEl>
                                          <p:spTgt spid="5">
                                            <p:txEl>
                                              <p:pRg st="5" end="5"/>
                                            </p:txEl>
                                          </p:spTgt>
                                        </p:tgtEl>
                                      </p:cBhvr>
                                      <p:by x="105000" y="105000"/>
                                    </p:animScale>
                                  </p:childTnLst>
                                </p:cTn>
                              </p:par>
                              <p:par>
                                <p:cTn id="28" presetID="26" presetClass="emph" presetSubtype="0" fill="hold" nodeType="withEffect">
                                  <p:stCondLst>
                                    <p:cond delay="0"/>
                                  </p:stCondLst>
                                  <p:childTnLst>
                                    <p:animEffect transition="out" filter="fade">
                                      <p:cBhvr>
                                        <p:cTn id="29" dur="500" tmFilter="0, 0; .2, .5; .8, .5; 1, 0"/>
                                        <p:tgtEl>
                                          <p:spTgt spid="5">
                                            <p:txEl>
                                              <p:pRg st="6" end="6"/>
                                            </p:txEl>
                                          </p:spTgt>
                                        </p:tgtEl>
                                      </p:cBhvr>
                                    </p:animEffect>
                                    <p:animScale>
                                      <p:cBhvr>
                                        <p:cTn id="30" dur="250" autoRev="1" fill="hold"/>
                                        <p:tgtEl>
                                          <p:spTgt spid="5">
                                            <p:txEl>
                                              <p:pRg st="6" end="6"/>
                                            </p:txEl>
                                          </p:spTgt>
                                        </p:tgtEl>
                                      </p:cBhvr>
                                      <p:by x="105000" y="105000"/>
                                    </p:animScale>
                                  </p:childTnLst>
                                </p:cTn>
                              </p:par>
                              <p:par>
                                <p:cTn id="31" presetID="26" presetClass="emph" presetSubtype="0" fill="hold" nodeType="withEffect">
                                  <p:stCondLst>
                                    <p:cond delay="0"/>
                                  </p:stCondLst>
                                  <p:childTnLst>
                                    <p:animEffect transition="out" filter="fade">
                                      <p:cBhvr>
                                        <p:cTn id="32" dur="500" tmFilter="0, 0; .2, .5; .8, .5; 1, 0"/>
                                        <p:tgtEl>
                                          <p:spTgt spid="5">
                                            <p:txEl>
                                              <p:pRg st="7" end="7"/>
                                            </p:txEl>
                                          </p:spTgt>
                                        </p:tgtEl>
                                      </p:cBhvr>
                                    </p:animEffect>
                                    <p:animScale>
                                      <p:cBhvr>
                                        <p:cTn id="33" dur="250" autoRev="1" fill="hold"/>
                                        <p:tgtEl>
                                          <p:spTgt spid="5">
                                            <p:txEl>
                                              <p:pRg st="7" end="7"/>
                                            </p:txEl>
                                          </p:spTgt>
                                        </p:tgtEl>
                                      </p:cBhvr>
                                      <p:by x="105000" y="105000"/>
                                    </p:animScale>
                                  </p:childTnLst>
                                </p:cTn>
                              </p:par>
                              <p:par>
                                <p:cTn id="34" presetID="26" presetClass="emph" presetSubtype="0" fill="hold" nodeType="withEffect">
                                  <p:stCondLst>
                                    <p:cond delay="0"/>
                                  </p:stCondLst>
                                  <p:childTnLst>
                                    <p:animEffect transition="out" filter="fade">
                                      <p:cBhvr>
                                        <p:cTn id="35" dur="500" tmFilter="0, 0; .2, .5; .8, .5; 1, 0"/>
                                        <p:tgtEl>
                                          <p:spTgt spid="5">
                                            <p:txEl>
                                              <p:pRg st="8" end="8"/>
                                            </p:txEl>
                                          </p:spTgt>
                                        </p:tgtEl>
                                      </p:cBhvr>
                                    </p:animEffect>
                                    <p:animScale>
                                      <p:cBhvr>
                                        <p:cTn id="36" dur="250" autoRev="1" fill="hold"/>
                                        <p:tgtEl>
                                          <p:spTgt spid="5">
                                            <p:txEl>
                                              <p:pRg st="8" end="8"/>
                                            </p:txEl>
                                          </p:spTgt>
                                        </p:tgtEl>
                                      </p:cBhvr>
                                      <p:by x="105000" y="105000"/>
                                    </p:animScale>
                                  </p:childTnLst>
                                </p:cTn>
                              </p:par>
                              <p:par>
                                <p:cTn id="37" presetID="26" presetClass="emph" presetSubtype="0" fill="hold" nodeType="withEffect">
                                  <p:stCondLst>
                                    <p:cond delay="0"/>
                                  </p:stCondLst>
                                  <p:childTnLst>
                                    <p:animEffect transition="out" filter="fade">
                                      <p:cBhvr>
                                        <p:cTn id="38" dur="500" tmFilter="0, 0; .2, .5; .8, .5; 1, 0"/>
                                        <p:tgtEl>
                                          <p:spTgt spid="5">
                                            <p:txEl>
                                              <p:pRg st="9" end="9"/>
                                            </p:txEl>
                                          </p:spTgt>
                                        </p:tgtEl>
                                      </p:cBhvr>
                                    </p:animEffect>
                                    <p:animScale>
                                      <p:cBhvr>
                                        <p:cTn id="39" dur="250" autoRev="1" fill="hold"/>
                                        <p:tgtEl>
                                          <p:spTgt spid="5">
                                            <p:txEl>
                                              <p:pRg st="9" end="9"/>
                                            </p:txEl>
                                          </p:spTgt>
                                        </p:tgtEl>
                                      </p:cBhvr>
                                      <p:by x="105000" y="105000"/>
                                    </p:animScale>
                                  </p:childTnLst>
                                </p:cTn>
                              </p:par>
                              <p:par>
                                <p:cTn id="40" presetID="26" presetClass="emph" presetSubtype="0" fill="hold" nodeType="withEffect">
                                  <p:stCondLst>
                                    <p:cond delay="0"/>
                                  </p:stCondLst>
                                  <p:childTnLst>
                                    <p:animEffect transition="out" filter="fade">
                                      <p:cBhvr>
                                        <p:cTn id="41" dur="500" tmFilter="0, 0; .2, .5; .8, .5; 1, 0"/>
                                        <p:tgtEl>
                                          <p:spTgt spid="5">
                                            <p:txEl>
                                              <p:pRg st="10" end="10"/>
                                            </p:txEl>
                                          </p:spTgt>
                                        </p:tgtEl>
                                      </p:cBhvr>
                                    </p:animEffect>
                                    <p:animScale>
                                      <p:cBhvr>
                                        <p:cTn id="42" dur="250" autoRev="1" fill="hold"/>
                                        <p:tgtEl>
                                          <p:spTgt spid="5">
                                            <p:txEl>
                                              <p:pRg st="10" end="10"/>
                                            </p:txEl>
                                          </p:spTgt>
                                        </p:tgtEl>
                                      </p:cBhvr>
                                      <p:by x="105000" y="105000"/>
                                    </p:animScale>
                                  </p:childTnLst>
                                </p:cTn>
                              </p:par>
                              <p:par>
                                <p:cTn id="43" presetID="26" presetClass="emph" presetSubtype="0" fill="hold" nodeType="withEffect">
                                  <p:stCondLst>
                                    <p:cond delay="0"/>
                                  </p:stCondLst>
                                  <p:childTnLst>
                                    <p:animEffect transition="out" filter="fade">
                                      <p:cBhvr>
                                        <p:cTn id="44" dur="500" tmFilter="0, 0; .2, .5; .8, .5; 1, 0"/>
                                        <p:tgtEl>
                                          <p:spTgt spid="5">
                                            <p:txEl>
                                              <p:pRg st="11" end="11"/>
                                            </p:txEl>
                                          </p:spTgt>
                                        </p:tgtEl>
                                      </p:cBhvr>
                                    </p:animEffect>
                                    <p:animScale>
                                      <p:cBhvr>
                                        <p:cTn id="45" dur="250" autoRev="1" fill="hold"/>
                                        <p:tgtEl>
                                          <p:spTgt spid="5">
                                            <p:txEl>
                                              <p:pRg st="11" end="11"/>
                                            </p:txEl>
                                          </p:spTgt>
                                        </p:tgtEl>
                                      </p:cBhvr>
                                      <p:by x="105000" y="105000"/>
                                    </p:animScale>
                                  </p:childTnLst>
                                </p:cTn>
                              </p:par>
                              <p:par>
                                <p:cTn id="46" presetID="26" presetClass="emph" presetSubtype="0" fill="hold" nodeType="withEffect">
                                  <p:stCondLst>
                                    <p:cond delay="0"/>
                                  </p:stCondLst>
                                  <p:childTnLst>
                                    <p:animEffect transition="out" filter="fade">
                                      <p:cBhvr>
                                        <p:cTn id="47" dur="500" tmFilter="0, 0; .2, .5; .8, .5; 1, 0"/>
                                        <p:tgtEl>
                                          <p:spTgt spid="5">
                                            <p:txEl>
                                              <p:pRg st="12" end="12"/>
                                            </p:txEl>
                                          </p:spTgt>
                                        </p:tgtEl>
                                      </p:cBhvr>
                                    </p:animEffect>
                                    <p:animScale>
                                      <p:cBhvr>
                                        <p:cTn id="48" dur="250" autoRev="1" fill="hold"/>
                                        <p:tgtEl>
                                          <p:spTgt spid="5">
                                            <p:txEl>
                                              <p:pRg st="12" end="12"/>
                                            </p:txEl>
                                          </p:spTgt>
                                        </p:tgtEl>
                                      </p:cBhvr>
                                      <p:by x="105000" y="105000"/>
                                    </p:animScale>
                                  </p:childTnLst>
                                </p:cTn>
                              </p:par>
                              <p:par>
                                <p:cTn id="49" presetID="26" presetClass="emph" presetSubtype="0" fill="hold" nodeType="withEffect">
                                  <p:stCondLst>
                                    <p:cond delay="0"/>
                                  </p:stCondLst>
                                  <p:childTnLst>
                                    <p:animEffect transition="out" filter="fade">
                                      <p:cBhvr>
                                        <p:cTn id="50" dur="500" tmFilter="0, 0; .2, .5; .8, .5; 1, 0"/>
                                        <p:tgtEl>
                                          <p:spTgt spid="5">
                                            <p:txEl>
                                              <p:pRg st="13" end="13"/>
                                            </p:txEl>
                                          </p:spTgt>
                                        </p:tgtEl>
                                      </p:cBhvr>
                                    </p:animEffect>
                                    <p:animScale>
                                      <p:cBhvr>
                                        <p:cTn id="51" dur="250" autoRev="1" fill="hold"/>
                                        <p:tgtEl>
                                          <p:spTgt spid="5">
                                            <p:txEl>
                                              <p:pRg st="13" end="13"/>
                                            </p:txEl>
                                          </p:spTgt>
                                        </p:tgtEl>
                                      </p:cBhvr>
                                      <p:by x="105000" y="105000"/>
                                    </p:animScale>
                                  </p:childTnLst>
                                </p:cTn>
                              </p:par>
                              <p:par>
                                <p:cTn id="52" presetID="26" presetClass="emph" presetSubtype="0" fill="hold" nodeType="withEffect">
                                  <p:stCondLst>
                                    <p:cond delay="0"/>
                                  </p:stCondLst>
                                  <p:childTnLst>
                                    <p:animEffect transition="out" filter="fade">
                                      <p:cBhvr>
                                        <p:cTn id="53" dur="500" tmFilter="0, 0; .2, .5; .8, .5; 1, 0"/>
                                        <p:tgtEl>
                                          <p:spTgt spid="5">
                                            <p:txEl>
                                              <p:pRg st="14" end="14"/>
                                            </p:txEl>
                                          </p:spTgt>
                                        </p:tgtEl>
                                      </p:cBhvr>
                                    </p:animEffect>
                                    <p:animScale>
                                      <p:cBhvr>
                                        <p:cTn id="54" dur="250" autoRev="1" fill="hold"/>
                                        <p:tgtEl>
                                          <p:spTgt spid="5">
                                            <p:txEl>
                                              <p:pRg st="14" end="14"/>
                                            </p:txEl>
                                          </p:spTgt>
                                        </p:tgtEl>
                                      </p:cBhvr>
                                      <p:by x="105000" y="105000"/>
                                    </p:animScale>
                                  </p:childTnLst>
                                </p:cTn>
                              </p:par>
                              <p:par>
                                <p:cTn id="55" presetID="26" presetClass="emph" presetSubtype="0" fill="hold" nodeType="withEffect">
                                  <p:stCondLst>
                                    <p:cond delay="0"/>
                                  </p:stCondLst>
                                  <p:childTnLst>
                                    <p:animEffect transition="out" filter="fade">
                                      <p:cBhvr>
                                        <p:cTn id="56" dur="500" tmFilter="0, 0; .2, .5; .8, .5; 1, 0"/>
                                        <p:tgtEl>
                                          <p:spTgt spid="5">
                                            <p:txEl>
                                              <p:pRg st="15" end="15"/>
                                            </p:txEl>
                                          </p:spTgt>
                                        </p:tgtEl>
                                      </p:cBhvr>
                                    </p:animEffect>
                                    <p:animScale>
                                      <p:cBhvr>
                                        <p:cTn id="57" dur="250" autoRev="1" fill="hold"/>
                                        <p:tgtEl>
                                          <p:spTgt spid="5">
                                            <p:txEl>
                                              <p:pRg st="15" end="15"/>
                                            </p:txEl>
                                          </p:spTgt>
                                        </p:tgtEl>
                                      </p:cBhvr>
                                      <p:by x="105000" y="105000"/>
                                    </p:animScale>
                                  </p:childTnLst>
                                </p:cTn>
                              </p:par>
                              <p:par>
                                <p:cTn id="58" presetID="26" presetClass="emph" presetSubtype="0" fill="hold" nodeType="withEffect">
                                  <p:stCondLst>
                                    <p:cond delay="0"/>
                                  </p:stCondLst>
                                  <p:childTnLst>
                                    <p:animEffect transition="out" filter="fade">
                                      <p:cBhvr>
                                        <p:cTn id="59" dur="500" tmFilter="0, 0; .2, .5; .8, .5; 1, 0"/>
                                        <p:tgtEl>
                                          <p:spTgt spid="5">
                                            <p:txEl>
                                              <p:pRg st="16" end="16"/>
                                            </p:txEl>
                                          </p:spTgt>
                                        </p:tgtEl>
                                      </p:cBhvr>
                                    </p:animEffect>
                                    <p:animScale>
                                      <p:cBhvr>
                                        <p:cTn id="60" dur="250" autoRev="1" fill="hold"/>
                                        <p:tgtEl>
                                          <p:spTgt spid="5">
                                            <p:txEl>
                                              <p:pRg st="16" end="16"/>
                                            </p:txEl>
                                          </p:spTgt>
                                        </p:tgtEl>
                                      </p:cBhvr>
                                      <p:by x="105000" y="105000"/>
                                    </p:animScale>
                                  </p:childTnLst>
                                </p:cTn>
                              </p:par>
                              <p:par>
                                <p:cTn id="61" presetID="26" presetClass="emph" presetSubtype="0" fill="hold" nodeType="withEffect">
                                  <p:stCondLst>
                                    <p:cond delay="0"/>
                                  </p:stCondLst>
                                  <p:childTnLst>
                                    <p:animEffect transition="out" filter="fade">
                                      <p:cBhvr>
                                        <p:cTn id="62" dur="500" tmFilter="0, 0; .2, .5; .8, .5; 1, 0"/>
                                        <p:tgtEl>
                                          <p:spTgt spid="5">
                                            <p:txEl>
                                              <p:pRg st="17" end="17"/>
                                            </p:txEl>
                                          </p:spTgt>
                                        </p:tgtEl>
                                      </p:cBhvr>
                                    </p:animEffect>
                                    <p:animScale>
                                      <p:cBhvr>
                                        <p:cTn id="63" dur="250" autoRev="1" fill="hold"/>
                                        <p:tgtEl>
                                          <p:spTgt spid="5">
                                            <p:txEl>
                                              <p:pRg st="17" end="17"/>
                                            </p:txEl>
                                          </p:spTgt>
                                        </p:tgtEl>
                                      </p:cBhvr>
                                      <p:by x="105000" y="105000"/>
                                    </p:animScale>
                                  </p:childTnLst>
                                </p:cTn>
                              </p:par>
                              <p:par>
                                <p:cTn id="64" presetID="26" presetClass="emph" presetSubtype="0" fill="hold" nodeType="withEffect">
                                  <p:stCondLst>
                                    <p:cond delay="0"/>
                                  </p:stCondLst>
                                  <p:childTnLst>
                                    <p:animEffect transition="out" filter="fade">
                                      <p:cBhvr>
                                        <p:cTn id="65" dur="500" tmFilter="0, 0; .2, .5; .8, .5; 1, 0"/>
                                        <p:tgtEl>
                                          <p:spTgt spid="5">
                                            <p:txEl>
                                              <p:pRg st="18" end="18"/>
                                            </p:txEl>
                                          </p:spTgt>
                                        </p:tgtEl>
                                      </p:cBhvr>
                                    </p:animEffect>
                                    <p:animScale>
                                      <p:cBhvr>
                                        <p:cTn id="66" dur="250" autoRev="1" fill="hold"/>
                                        <p:tgtEl>
                                          <p:spTgt spid="5">
                                            <p:txEl>
                                              <p:pRg st="18" end="18"/>
                                            </p:txEl>
                                          </p:spTgt>
                                        </p:tgtEl>
                                      </p:cBhvr>
                                      <p:by x="105000" y="105000"/>
                                    </p:animScale>
                                  </p:childTnLst>
                                </p:cTn>
                              </p:par>
                              <p:par>
                                <p:cTn id="67" presetID="26" presetClass="emph" presetSubtype="0" fill="hold" nodeType="withEffect">
                                  <p:stCondLst>
                                    <p:cond delay="0"/>
                                  </p:stCondLst>
                                  <p:childTnLst>
                                    <p:animEffect transition="out" filter="fade">
                                      <p:cBhvr>
                                        <p:cTn id="68" dur="500" tmFilter="0, 0; .2, .5; .8, .5; 1, 0"/>
                                        <p:tgtEl>
                                          <p:spTgt spid="5">
                                            <p:txEl>
                                              <p:pRg st="19" end="19"/>
                                            </p:txEl>
                                          </p:spTgt>
                                        </p:tgtEl>
                                      </p:cBhvr>
                                    </p:animEffect>
                                    <p:animScale>
                                      <p:cBhvr>
                                        <p:cTn id="69" dur="250" autoRev="1" fill="hold"/>
                                        <p:tgtEl>
                                          <p:spTgt spid="5">
                                            <p:txEl>
                                              <p:pRg st="19" end="19"/>
                                            </p:txEl>
                                          </p:spTgt>
                                        </p:tgtEl>
                                      </p:cBhvr>
                                      <p:by x="105000" y="105000"/>
                                    </p:animScale>
                                  </p:childTnLst>
                                </p:cTn>
                              </p:par>
                              <p:par>
                                <p:cTn id="70" presetID="26" presetClass="emph" presetSubtype="0" fill="hold" nodeType="withEffect">
                                  <p:stCondLst>
                                    <p:cond delay="0"/>
                                  </p:stCondLst>
                                  <p:childTnLst>
                                    <p:animEffect transition="out" filter="fade">
                                      <p:cBhvr>
                                        <p:cTn id="71" dur="500" tmFilter="0, 0; .2, .5; .8, .5; 1, 0"/>
                                        <p:tgtEl>
                                          <p:spTgt spid="5">
                                            <p:txEl>
                                              <p:pRg st="20" end="20"/>
                                            </p:txEl>
                                          </p:spTgt>
                                        </p:tgtEl>
                                      </p:cBhvr>
                                    </p:animEffect>
                                    <p:animScale>
                                      <p:cBhvr>
                                        <p:cTn id="72" dur="250" autoRev="1" fill="hold"/>
                                        <p:tgtEl>
                                          <p:spTgt spid="5">
                                            <p:txEl>
                                              <p:pRg st="20" end="2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34400" cy="1554162"/>
          </a:xfrm>
        </p:spPr>
        <p:txBody>
          <a:bodyPr>
            <a:normAutofit fontScale="90000"/>
          </a:bodyPr>
          <a:lstStyle/>
          <a:p>
            <a:r>
              <a:rPr lang="bg-BG" b="1" dirty="0" smtClean="0">
                <a:solidFill>
                  <a:schemeClr val="bg1"/>
                </a:solidFill>
              </a:rPr>
              <a:t>Образът на любимата в стихотворението „Ще бъдеш в бяло“</a:t>
            </a:r>
            <a:endParaRPr lang="bg-BG" b="1" dirty="0">
              <a:solidFill>
                <a:schemeClr val="bg1"/>
              </a:solidFill>
            </a:endParaRPr>
          </a:p>
        </p:txBody>
      </p:sp>
      <p:sp>
        <p:nvSpPr>
          <p:cNvPr id="3" name="Content Placeholder 2"/>
          <p:cNvSpPr>
            <a:spLocks noGrp="1"/>
          </p:cNvSpPr>
          <p:nvPr>
            <p:ph idx="1"/>
          </p:nvPr>
        </p:nvSpPr>
        <p:spPr>
          <a:xfrm>
            <a:off x="457200" y="2057400"/>
            <a:ext cx="8229600" cy="4525963"/>
          </a:xfrm>
        </p:spPr>
        <p:txBody>
          <a:bodyPr>
            <a:normAutofit fontScale="77500" lnSpcReduction="20000"/>
          </a:bodyPr>
          <a:lstStyle/>
          <a:p>
            <a:pPr marL="0" indent="0">
              <a:buNone/>
            </a:pPr>
            <a:r>
              <a:rPr lang="ru-RU" b="1" dirty="0">
                <a:solidFill>
                  <a:schemeClr val="bg1"/>
                </a:solidFill>
                <a:latin typeface="Times New Roman" pitchFamily="18" charset="0"/>
                <a:cs typeface="Times New Roman" pitchFamily="18" charset="0"/>
              </a:rPr>
              <a:t>В него любимата не е представена само като любов, като вълшебница, ангел или божествено създание, </a:t>
            </a:r>
            <a:r>
              <a:rPr lang="ru-RU" b="1" dirty="0" smtClean="0">
                <a:solidFill>
                  <a:schemeClr val="bg1"/>
                </a:solidFill>
                <a:latin typeface="Times New Roman" pitchFamily="18" charset="0"/>
                <a:cs typeface="Times New Roman" pitchFamily="18" charset="0"/>
              </a:rPr>
              <a:t>описания, </a:t>
            </a:r>
            <a:r>
              <a:rPr lang="ru-RU" b="1" dirty="0">
                <a:solidFill>
                  <a:schemeClr val="bg1"/>
                </a:solidFill>
                <a:latin typeface="Times New Roman" pitchFamily="18" charset="0"/>
                <a:cs typeface="Times New Roman" pitchFamily="18" charset="0"/>
              </a:rPr>
              <a:t>с които </a:t>
            </a:r>
            <a:r>
              <a:rPr lang="ru-RU" b="1" dirty="0" smtClean="0">
                <a:solidFill>
                  <a:schemeClr val="bg1"/>
                </a:solidFill>
                <a:latin typeface="Times New Roman" pitchFamily="18" charset="0"/>
                <a:cs typeface="Times New Roman" pitchFamily="18" charset="0"/>
              </a:rPr>
              <a:t>Яворов </a:t>
            </a:r>
            <a:r>
              <a:rPr lang="ru-RU" b="1" dirty="0">
                <a:solidFill>
                  <a:schemeClr val="bg1"/>
                </a:solidFill>
                <a:latin typeface="Times New Roman" pitchFamily="18" charset="0"/>
                <a:cs typeface="Times New Roman" pitchFamily="18" charset="0"/>
              </a:rPr>
              <a:t>не рядко сравнява и оприличава жената или любимата. В това произведение любимата е представена като духовен храм, като духовно убежище, тя е безпътен ангел, които дарява </a:t>
            </a:r>
            <a:r>
              <a:rPr lang="ru-RU" b="1" dirty="0" smtClean="0">
                <a:solidFill>
                  <a:schemeClr val="bg1"/>
                </a:solidFill>
                <a:latin typeface="Times New Roman" pitchFamily="18" charset="0"/>
                <a:cs typeface="Times New Roman" pitchFamily="18" charset="0"/>
              </a:rPr>
              <a:t>любов, </a:t>
            </a:r>
            <a:r>
              <a:rPr lang="ru-RU" b="1" dirty="0">
                <a:solidFill>
                  <a:schemeClr val="bg1"/>
                </a:solidFill>
                <a:latin typeface="Times New Roman" pitchFamily="18" charset="0"/>
                <a:cs typeface="Times New Roman" pitchFamily="18" charset="0"/>
              </a:rPr>
              <a:t>светлина, топлина и хармония. Тя е храм на съвършенството. Любимата в това Яворово стихотворение можем да осмислим и като божи пратеник, </a:t>
            </a:r>
            <a:r>
              <a:rPr lang="ru-RU" b="1" dirty="0" smtClean="0">
                <a:solidFill>
                  <a:schemeClr val="bg1"/>
                </a:solidFill>
                <a:latin typeface="Times New Roman" pitchFamily="18" charset="0"/>
                <a:cs typeface="Times New Roman" pitchFamily="18" charset="0"/>
              </a:rPr>
              <a:t>който </a:t>
            </a:r>
            <a:r>
              <a:rPr lang="ru-RU" b="1" dirty="0">
                <a:solidFill>
                  <a:schemeClr val="bg1"/>
                </a:solidFill>
                <a:latin typeface="Times New Roman" pitchFamily="18" charset="0"/>
                <a:cs typeface="Times New Roman" pitchFamily="18" charset="0"/>
              </a:rPr>
              <a:t>идва в трудния момент, </a:t>
            </a:r>
            <a:r>
              <a:rPr lang="ru-RU" b="1" dirty="0" smtClean="0">
                <a:solidFill>
                  <a:schemeClr val="bg1"/>
                </a:solidFill>
                <a:latin typeface="Times New Roman" pitchFamily="18" charset="0"/>
                <a:cs typeface="Times New Roman" pitchFamily="18" charset="0"/>
              </a:rPr>
              <a:t>който </a:t>
            </a:r>
            <a:r>
              <a:rPr lang="ru-RU" b="1" dirty="0">
                <a:solidFill>
                  <a:schemeClr val="bg1"/>
                </a:solidFill>
                <a:latin typeface="Times New Roman" pitchFamily="18" charset="0"/>
                <a:cs typeface="Times New Roman" pitchFamily="18" charset="0"/>
              </a:rPr>
              <a:t>всява надежда в лирическия герой, пратеник </a:t>
            </a:r>
            <a:r>
              <a:rPr lang="ru-RU" b="1" dirty="0" smtClean="0">
                <a:solidFill>
                  <a:schemeClr val="bg1"/>
                </a:solidFill>
                <a:latin typeface="Times New Roman" pitchFamily="18" charset="0"/>
                <a:cs typeface="Times New Roman" pitchFamily="18" charset="0"/>
              </a:rPr>
              <a:t>който </a:t>
            </a:r>
            <a:r>
              <a:rPr lang="ru-RU" b="1" dirty="0">
                <a:solidFill>
                  <a:schemeClr val="bg1"/>
                </a:solidFill>
                <a:latin typeface="Times New Roman" pitchFamily="18" charset="0"/>
                <a:cs typeface="Times New Roman" pitchFamily="18" charset="0"/>
              </a:rPr>
              <a:t>ще просветли и спаси лирическия герой от </a:t>
            </a:r>
            <a:r>
              <a:rPr lang="ru-RU" b="1" dirty="0" smtClean="0">
                <a:solidFill>
                  <a:schemeClr val="bg1"/>
                </a:solidFill>
                <a:latin typeface="Times New Roman" pitchFamily="18" charset="0"/>
                <a:cs typeface="Times New Roman" pitchFamily="18" charset="0"/>
              </a:rPr>
              <a:t>тъмнината, </a:t>
            </a:r>
            <a:r>
              <a:rPr lang="ru-RU" b="1" dirty="0">
                <a:solidFill>
                  <a:schemeClr val="bg1"/>
                </a:solidFill>
                <a:latin typeface="Times New Roman" pitchFamily="18" charset="0"/>
                <a:cs typeface="Times New Roman" pitchFamily="18" charset="0"/>
              </a:rPr>
              <a:t>в която е попаднал.</a:t>
            </a:r>
            <a:endParaRPr lang="bg-BG"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02384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458200" cy="5973763"/>
          </a:xfrm>
        </p:spPr>
        <p:txBody>
          <a:bodyPr>
            <a:normAutofit fontScale="85000" lnSpcReduction="20000"/>
          </a:bodyPr>
          <a:lstStyle/>
          <a:p>
            <a:pPr marL="0" indent="0">
              <a:buNone/>
            </a:pPr>
            <a:r>
              <a:rPr lang="ru-RU" dirty="0"/>
              <a:t>     </a:t>
            </a:r>
            <a:r>
              <a:rPr lang="ru-RU" b="1" dirty="0">
                <a:solidFill>
                  <a:schemeClr val="bg1"/>
                </a:solidFill>
              </a:rPr>
              <a:t> </a:t>
            </a:r>
            <a:r>
              <a:rPr lang="ru-RU" b="1" u="sng"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Любимата</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в стихотворението „Ще бъдеш в бяло” </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губи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конкретните си очертания, губи своя облик. Яворов я съпоставя с божественото, сравнява я със светлини и с лъчи, които изразяват новото, изразяват живота и радостта от изживяването му. </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Лирическият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герой иска да пие от </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лъчите,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излизащи от влюбените и очи, иска да пие светлина и сравнява това с лек, всяка глътка за него е лечебна. След изпиването на лека той може спокойно да се обърне отново към света, той ще бъде просветлен и ще види „цял при ярък ден.”</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След появата на любимата-ангел </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животът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на лирическия герой ще бъде хармонизиран, Тя прави света за него цялостен, измъква го от мрачните дълбини и пропасти, в които е паднал. Любимата дарява изтерзаната душа на лирическия герой с успокоение, с вяра и най-вече любов.</a:t>
            </a:r>
            <a:endParaRPr lang="bg-BG"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91991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304800"/>
            <a:ext cx="8686800" cy="1143000"/>
          </a:xfrm>
        </p:spPr>
        <p:txBody>
          <a:bodyPr>
            <a:normAutofit fontScale="90000"/>
          </a:bodyPr>
          <a:lstStyle/>
          <a:p>
            <a:r>
              <a:rPr lang="bg-BG" b="1" i="1" dirty="0" smtClean="0">
                <a:solidFill>
                  <a:schemeClr val="bg1"/>
                </a:solidFill>
              </a:rPr>
              <a:t>Образът на любимата в </a:t>
            </a:r>
            <a:r>
              <a:rPr lang="bg-BG" b="1" i="1" dirty="0" smtClean="0">
                <a:solidFill>
                  <a:schemeClr val="bg1"/>
                </a:solidFill>
                <a:effectLst>
                  <a:outerShdw blurRad="38100" dist="38100" dir="2700000" algn="tl">
                    <a:srgbClr val="000000">
                      <a:alpha val="43137"/>
                    </a:srgbClr>
                  </a:outerShdw>
                </a:effectLst>
              </a:rPr>
              <a:t>стихотворението</a:t>
            </a:r>
            <a:r>
              <a:rPr lang="bg-BG" b="1" i="1" dirty="0" smtClean="0">
                <a:solidFill>
                  <a:schemeClr val="bg1"/>
                </a:solidFill>
              </a:rPr>
              <a:t> „Две хубави очи“</a:t>
            </a:r>
            <a:endParaRPr lang="bg-BG" b="1" i="1" dirty="0">
              <a:solidFill>
                <a:schemeClr val="bg1"/>
              </a:solidFill>
            </a:endParaRPr>
          </a:p>
        </p:txBody>
      </p:sp>
      <p:sp>
        <p:nvSpPr>
          <p:cNvPr id="3" name="Content Placeholder 2"/>
          <p:cNvSpPr>
            <a:spLocks noGrp="1"/>
          </p:cNvSpPr>
          <p:nvPr>
            <p:ph idx="1"/>
          </p:nvPr>
        </p:nvSpPr>
        <p:spPr>
          <a:xfrm>
            <a:off x="152400" y="1447800"/>
            <a:ext cx="8839200" cy="5105400"/>
          </a:xfrm>
        </p:spPr>
        <p:txBody>
          <a:bodyPr>
            <a:noAutofit/>
          </a:bodyPr>
          <a:lstStyle/>
          <a:p>
            <a:pPr marL="0" indent="0">
              <a:buNone/>
            </a:pPr>
            <a:r>
              <a:rPr lang="ru-RU" sz="1800" b="1" i="1" dirty="0">
                <a:solidFill>
                  <a:schemeClr val="bg1"/>
                </a:solidFill>
                <a:effectLst>
                  <a:outerShdw blurRad="38100" dist="38100" dir="2700000" algn="tl">
                    <a:srgbClr val="000000">
                      <a:alpha val="43137"/>
                    </a:srgbClr>
                  </a:outerShdw>
                </a:effectLst>
              </a:rPr>
              <a:t> </a:t>
            </a:r>
            <a:r>
              <a:rPr lang="ru-RU" sz="1800" b="1" i="1" dirty="0">
                <a:effectLst>
                  <a:outerShdw blurRad="38100" dist="38100" dir="2700000" algn="tl">
                    <a:srgbClr val="000000">
                      <a:alpha val="43137"/>
                    </a:srgbClr>
                  </a:outerShdw>
                </a:effectLst>
              </a:rPr>
              <a:t> </a:t>
            </a:r>
            <a:r>
              <a:rPr lang="ru-RU" sz="18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Чистотата и красотата на любимата се подчертават чрез двете смислообразуващи метафори - „музика”, „лъчи”. Музиката е изразител на етичната и моралната същност, лъчите - на красивото на неземното, според вижданията на кръга „Мисъл”. Драматизмът на противопоставянето човек-среда обгръща живота на поета със „срам и грях”, обременява любовта със социалното напрежение. Очите на любимата спират този страх, те преодоляват духовните съмнения. За Яворов любовта не е само субективно начало, но и връзка с външния свят. Извисил се над него, благодарение на чистата и непорочна любов на Мина, поетът възвръща загубената си душевна хармония. Любимата го привлича и унася в мечти, едновременно с това го и отблъсква с неразривната си връзка с земната действителност, с несъвършения външен свят.Така любовта става част от дръзкия и смел опит за извисяване над земното и делничното, като начин за достигане крайния пристан на красивото и бленуваното. Превъплъщенията на Яворовата любов са антагонистични, диалектичен преход от романтичното към реалистичното, сблъсък и синтез на духовното и материалното, на доброто и злото, на красивото и грозното. Това са търсенията на една лесно ранима човешка душа, стремежите на една богата и силна личност, вярваща в божественото, бояща се от земното.</a:t>
            </a:r>
            <a:endParaRPr lang="bg-BG" sz="18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69522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305800" cy="5440363"/>
          </a:xfrm>
        </p:spPr>
        <p:txBody>
          <a:bodyPr>
            <a:normAutofit fontScale="85000" lnSpcReduction="20000"/>
          </a:bodyPr>
          <a:lstStyle/>
          <a:p>
            <a:pPr marL="0" indent="0">
              <a:buNone/>
            </a:pPr>
            <a:r>
              <a:rPr lang="ru-RU" dirty="0"/>
              <a:t>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Лирическият изказ на чувствата се осъществява предимно чрез молитвеното съзерцание и преклонение пред любимата заради нейното духовно богатство. Въпреки отсъствието на име и неопределеността на пространствено-времевите граници за изявата на любимата, много ясно се долавя истинската й същност. Тревогата и съмнението, вярата и неверието, безизходицата и търсенето на път се материализират посредством убедеността в победата на </a:t>
            </a:r>
            <a:r>
              <a:rPr lang="ru-RU"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доброто</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Страсти и неволи</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ще хвърлят утре върху тях </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булото на срам и грях.</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Булото на срам и грях -</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не ще го хвърлят върху тях</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страсти и неволи.</a:t>
            </a:r>
            <a:endParaRPr lang="bg-BG"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2540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305800" cy="5592763"/>
          </a:xfrm>
        </p:spPr>
        <p:txBody>
          <a:bodyPr>
            <a:normAutofit/>
          </a:bodyPr>
          <a:lstStyle/>
          <a:p>
            <a:pPr marL="0" indent="0">
              <a:buNone/>
            </a:pPr>
            <a:r>
              <a:rPr lang="ru-RU" dirty="0"/>
              <a:t>   </a:t>
            </a:r>
            <a:r>
              <a:rPr lang="ru-RU" b="1" i="1" dirty="0">
                <a:solidFill>
                  <a:schemeClr val="bg1"/>
                </a:solidFill>
                <a:effectLst>
                  <a:outerShdw blurRad="38100" dist="38100" dir="2700000" algn="tl">
                    <a:srgbClr val="000000">
                      <a:alpha val="43137"/>
                    </a:srgbClr>
                  </a:outerShdw>
                </a:effectLst>
              </a:rPr>
              <a:t>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Стремежът към любимата е белязан естетически от романтичния порив към хармония между красивото и прекрасното. Може би заради това са използвани твърде много синоними за назоваването й</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Яворов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използва във всяка творба различен епитет или оригинално сравнение за любимата.</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Две хубави очи. Душата на дете</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в две хубави очи; -музика- лъчи</a:t>
            </a:r>
            <a:r>
              <a:rPr lang="ru-RU" dirty="0">
                <a:latin typeface="Times New Roman" pitchFamily="18" charset="0"/>
                <a:cs typeface="Times New Roman" pitchFamily="18" charset="0"/>
              </a:rPr>
              <a:t>.</a:t>
            </a:r>
            <a:endParaRPr lang="bg-BG" dirty="0">
              <a:latin typeface="Times New Roman" pitchFamily="18" charset="0"/>
              <a:cs typeface="Times New Roman" pitchFamily="18" charset="0"/>
            </a:endParaRPr>
          </a:p>
        </p:txBody>
      </p:sp>
    </p:spTree>
    <p:extLst>
      <p:ext uri="{BB962C8B-B14F-4D97-AF65-F5344CB8AC3E}">
        <p14:creationId xmlns:p14="http://schemas.microsoft.com/office/powerpoint/2010/main" val="93662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610600" cy="5791200"/>
          </a:xfrm>
        </p:spPr>
        <p:txBody>
          <a:bodyPr>
            <a:normAutofit lnSpcReduction="10000"/>
          </a:bodyPr>
          <a:lstStyle/>
          <a:p>
            <a:pPr marL="0" indent="0">
              <a:buNone/>
            </a:pPr>
            <a:r>
              <a:rPr lang="bg-BG" sz="4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В лириката на Яворов любовта е подчертано двузначна и </a:t>
            </a:r>
            <a:r>
              <a:rPr lang="bg-BG" sz="4000"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двуизмерна</a:t>
            </a:r>
            <a:r>
              <a:rPr lang="bg-BG" sz="4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r>
              <a:rPr lang="bg-BG" sz="4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bg-BG" sz="4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З</a:t>
            </a:r>
            <a:r>
              <a:rPr lang="bg-BG" sz="4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а него любовта и жената са възможните спътници в обречения му устрем към мразовитите духовни висини.</a:t>
            </a:r>
          </a:p>
          <a:p>
            <a:pPr marL="0" indent="0">
              <a:buNone/>
            </a:pPr>
            <a:r>
              <a:rPr lang="bg-BG" sz="40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По своята емоционалност и образност любовните стихотворения са част от останалата поезия на Яворов</a:t>
            </a:r>
            <a:r>
              <a:rPr lang="bg-BG" sz="4000"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endParaRPr lang="bg-BG" sz="4000"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3408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382000" cy="5943600"/>
          </a:xfrm>
        </p:spPr>
        <p:txBody>
          <a:bodyPr>
            <a:normAutofit fontScale="55000" lnSpcReduction="20000"/>
          </a:bodyPr>
          <a:lstStyle/>
          <a:p>
            <a:pPr marL="0" indent="0">
              <a:buNone/>
            </a:pPr>
            <a:r>
              <a:rPr lang="ru-RU" b="1" i="1" dirty="0">
                <a:solidFill>
                  <a:schemeClr val="bg1"/>
                </a:solidFill>
                <a:effectLst>
                  <a:outerShdw blurRad="38100" dist="38100" dir="2700000" algn="tl">
                    <a:srgbClr val="000000">
                      <a:alpha val="43137"/>
                    </a:srgbClr>
                  </a:outerShdw>
                </a:effectLst>
              </a:rPr>
              <a:t> </a:t>
            </a:r>
            <a:r>
              <a:rPr lang="ru-RU" sz="5800" b="1" u="sng"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Любовта в поезията на Яворов </a:t>
            </a:r>
            <a: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не може да се приеме само като част от неговия собствен свят. В много голяма степен чрез нея се размиват границите между индивида и света. Комуникативността на чувствата се осъществява в сферата на желаното пътуване към чистота и истина:</a:t>
            </a:r>
            <a:b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Не искат и не обещават те …</a:t>
            </a:r>
            <a:b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Душата ми се моли,</a:t>
            </a:r>
            <a:b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дете, душата ми се моли!</a:t>
            </a:r>
            <a:b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sz="45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Любовта като конфликт се пренася от сблъсъка между вътрешния свят на човека и външния свят на обществото към синтеза между идеалното и реалното в личността. Женските образи са изразители и стимулатори на това извечно човешко чувство, носители са на поетичните надежди и видения, донасят в жестокия свят на делника небесната красота и етичната чистота</a:t>
            </a:r>
            <a:r>
              <a:rPr lang="ru-RU" sz="4500" b="1" dirty="0">
                <a:solidFill>
                  <a:schemeClr val="bg1"/>
                </a:solidFill>
                <a:effectLst>
                  <a:outerShdw blurRad="38100" dist="38100" dir="2700000" algn="tl">
                    <a:srgbClr val="000000">
                      <a:alpha val="43137"/>
                    </a:srgbClr>
                  </a:outerShdw>
                </a:effectLst>
              </a:rPr>
              <a:t>.</a:t>
            </a:r>
            <a:endParaRPr lang="bg-BG" sz="45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6095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b="1" i="1" dirty="0" smtClean="0">
                <a:solidFill>
                  <a:schemeClr val="bg1"/>
                </a:solidFill>
                <a:effectLst>
                  <a:outerShdw blurRad="38100" dist="38100" dir="2700000" algn="tl">
                    <a:srgbClr val="000000">
                      <a:alpha val="43137"/>
                    </a:srgbClr>
                  </a:outerShdw>
                </a:effectLst>
              </a:rPr>
              <a:t>Образът на любимата в стихотворението „Стон“ </a:t>
            </a:r>
            <a:endParaRPr lang="bg-BG" b="1" i="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0" y="1524000"/>
            <a:ext cx="8229600" cy="4525963"/>
          </a:xfrm>
        </p:spPr>
        <p:txBody>
          <a:bodyPr>
            <a:normAutofit fontScale="85000" lnSpcReduction="10000"/>
          </a:bodyPr>
          <a:lstStyle/>
          <a:p>
            <a:pPr marL="0" indent="0">
              <a:buNone/>
            </a:pP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Известно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е, че това първоначално заглавие бива заменено от </a:t>
            </a:r>
            <a:r>
              <a:rPr lang="ru-RU"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поета</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в годината на смъртта му (1914</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Е</a:t>
            </a:r>
            <a:r>
              <a:rPr lang="ru-RU"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дна</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година </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след самоубийството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на Лора Каравелова и след собствения му неуспешен опит за </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самоубийство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„Стон” става „На Лора” -това  е творбата,   която   Яворов   избира   да   свърже   </a:t>
            </a:r>
            <a:endPar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marL="0" indent="0">
              <a:buNone/>
            </a:pP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най-еднозначно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с фаталната жена на своя живот. (Известно е,че ангелическите образи на жената в поезията му препращат към Мина Тодорова.)</a:t>
            </a:r>
            <a:endParaRPr lang="bg-BG"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24882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305800" cy="5745163"/>
          </a:xfrm>
        </p:spPr>
        <p:txBody>
          <a:bodyPr>
            <a:normAutofit fontScale="85000" lnSpcReduction="20000"/>
          </a:bodyPr>
          <a:lstStyle/>
          <a:p>
            <a:pPr marL="0" indent="0">
              <a:buNone/>
            </a:pP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Тук двете визии за женската душа се събират в съседни образи, които принадлежат на двете противоположни смислови полета, без обаче да са крайни техни образци. Неведението-невинност съседства с алчната младост. Помиряващата ги връзка е жизненото начало: </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Учудено засмяна жизнерадост</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на неведение и алчна младост...</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„Знойна плът” съседства с „призрак лек”. В този текст нито плътското е тъй чудовищно, нито ангелическото е тъй невъзможно чисто - срещаме „призрак лек” там, където очакваме „ангел”. Яворов най-сетне въплъщава реалната жена в поезията си. Затова може би и чувствата на лирическия субект звучат по-конкретно и реално:</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 има ад и мъка -</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и в мъката любов!</a:t>
            </a:r>
            <a:endParaRPr lang="bg-BG"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12867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458200" cy="6248400"/>
          </a:xfrm>
        </p:spPr>
        <p:txBody>
          <a:bodyPr>
            <a:normAutofit/>
          </a:bodyPr>
          <a:lstStyle/>
          <a:p>
            <a:pPr marL="0" indent="0">
              <a:buNone/>
            </a:pPr>
            <a:r>
              <a:rPr lang="ru-RU" dirty="0"/>
              <a:t>  </a:t>
            </a:r>
            <a:r>
              <a:rPr lang="ru-RU" b="1" u="sng"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Невъзможността на любовното щастие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отново е </a:t>
            </a:r>
            <a:r>
              <a:rPr lang="ru-RU"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налице, но </a:t>
            </a: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за първи път причината е приписана на жената, или за първи път толкова изявено тя заживява самостоятелен живот в любовната лирика на Яворов. „Миражите са близо, пътя е далек” - дотук несрещането е изложено в типичен за него дух. Следва обаче обяснението:</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 защото тя стои в сияние пред мене, </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стои, ала не чуе кой зове и стене, -</a:t>
            </a:r>
            <a:b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тя - плът и призрак лек!...</a:t>
            </a:r>
            <a:endParaRPr lang="bg-BG"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4495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5821363"/>
          </a:xfrm>
        </p:spPr>
        <p:txBody>
          <a:bodyPr/>
          <a:lstStyle/>
          <a:p>
            <a:pPr marL="0" indent="0">
              <a:buNone/>
            </a:pPr>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Опияненото от живота същество за първи път не е обречено на символичното изгаряне (ако търсим логиката на макросюжета на Яворовото творчество). Така големият трагик в българската поезия сътворява един от най-напрегнатите образи на любовта - на границата между реалността на плътта и илюзорността на миража, събирайки в едно двете жени на въображението си, а съответно и „двете си души”.</a:t>
            </a:r>
            <a:endParaRPr lang="bg-BG"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02304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505200"/>
            <a:ext cx="8839200" cy="2895600"/>
          </a:xfrm>
        </p:spPr>
        <p:txBody>
          <a:bodyPr>
            <a:normAutofit fontScale="85000" lnSpcReduction="20000"/>
          </a:bodyPr>
          <a:lstStyle/>
          <a:p>
            <a:pPr marL="0" indent="0">
              <a:buNone/>
            </a:pPr>
            <a:r>
              <a:rPr lang="bg-BG" b="1" u="sng"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Изготвили :</a:t>
            </a:r>
            <a:r>
              <a:rPr lang="bg-BG"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Ванеса Добрева и Десислава Найденова </a:t>
            </a:r>
          </a:p>
          <a:p>
            <a:pPr marL="0" indent="0">
              <a:buNone/>
            </a:pPr>
            <a:r>
              <a:rPr 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XI</a:t>
            </a:r>
            <a:r>
              <a:rPr lang="bg-BG"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а клас, Средно общообразователно училище „Пейо </a:t>
            </a:r>
            <a:r>
              <a:rPr lang="bg-BG" b="1"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Крачолов</a:t>
            </a:r>
            <a:r>
              <a:rPr lang="bg-BG"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Яворов“, гр. Чирпан</a:t>
            </a:r>
          </a:p>
          <a:p>
            <a:pPr marL="0" indent="0">
              <a:buNone/>
            </a:pPr>
            <a:r>
              <a:rPr lang="bg-BG"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Профил „Хуманитарен“ – български език и литература</a:t>
            </a:r>
          </a:p>
          <a:p>
            <a:pPr marL="0" indent="0">
              <a:buNone/>
            </a:pPr>
            <a:r>
              <a:rPr lang="bg-BG" b="1" u="sng"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Ръководител</a:t>
            </a:r>
            <a:r>
              <a:rPr lang="bg-BG"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 Любимка Стайкова-старши учител по БЕЛ </a:t>
            </a:r>
          </a:p>
        </p:txBody>
      </p:sp>
    </p:spTree>
    <p:extLst>
      <p:ext uri="{BB962C8B-B14F-4D97-AF65-F5344CB8AC3E}">
        <p14:creationId xmlns:p14="http://schemas.microsoft.com/office/powerpoint/2010/main" val="409238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90384"/>
            <a:ext cx="8534400" cy="6553200"/>
          </a:xfrm>
        </p:spPr>
        <p:txBody>
          <a:bodyPr>
            <a:noAutofit/>
          </a:bodyPr>
          <a:lstStyle/>
          <a:p>
            <a:pPr marL="0" indent="0">
              <a:buNone/>
            </a:pPr>
            <a:r>
              <a:rPr lang="bg-BG" b="1" dirty="0" smtClean="0">
                <a:solidFill>
                  <a:schemeClr val="bg1"/>
                </a:solidFill>
                <a:latin typeface="Times New Roman" pitchFamily="18" charset="0"/>
                <a:cs typeface="Times New Roman" pitchFamily="18" charset="0"/>
              </a:rPr>
              <a:t>Този самотен и свръхчувствителен човек зове за помощ , той се нуждае от любимо същество, което да сподели самотата му, да стопли живота му, да го озари с чистотата на своята нежност. В тези стихове на поета жената е „мечта“, „блян“, „дете“, „ангел“, мисленето за нея е „благовещение“</a:t>
            </a:r>
          </a:p>
          <a:p>
            <a:pPr marL="0" indent="0">
              <a:buNone/>
            </a:pPr>
            <a:r>
              <a:rPr lang="bg-BG" b="1" dirty="0" smtClean="0">
                <a:solidFill>
                  <a:schemeClr val="bg1"/>
                </a:solidFill>
                <a:latin typeface="Times New Roman" pitchFamily="18" charset="0"/>
                <a:cs typeface="Times New Roman" pitchFamily="18" charset="0"/>
              </a:rPr>
              <a:t>Образът ѝ е ефирен и серафичен. С присъствието си тя е призвана да мотивира самотния страдалец да събере съсипните на живота си и от тях да изгради нов свят.</a:t>
            </a:r>
            <a:endParaRPr lang="bg-BG"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8465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458200" cy="5897563"/>
          </a:xfrm>
        </p:spPr>
        <p:txBody>
          <a:bodyPr>
            <a:noAutofit/>
          </a:bodyPr>
          <a:lstStyle/>
          <a:p>
            <a:pPr marL="0" indent="0">
              <a:buNone/>
            </a:pPr>
            <a:r>
              <a:rPr lang="bg-BG" b="1" dirty="0" smtClean="0">
                <a:solidFill>
                  <a:schemeClr val="bg1"/>
                </a:solidFill>
                <a:latin typeface="Times New Roman" pitchFamily="18" charset="0"/>
                <a:cs typeface="Times New Roman" pitchFamily="18" charset="0"/>
              </a:rPr>
              <a:t>В любовната лирика на Яворов любовта и жената получават една двойствена природа – те са едновременно и благодат,  и  проклятие, </a:t>
            </a:r>
            <a:r>
              <a:rPr lang="bg-BG" b="1" dirty="0" err="1" smtClean="0">
                <a:solidFill>
                  <a:schemeClr val="bg1"/>
                </a:solidFill>
                <a:latin typeface="Times New Roman" pitchFamily="18" charset="0"/>
                <a:cs typeface="Times New Roman" pitchFamily="18" charset="0"/>
              </a:rPr>
              <a:t>серафични</a:t>
            </a:r>
            <a:r>
              <a:rPr lang="bg-BG" b="1" dirty="0" smtClean="0">
                <a:solidFill>
                  <a:schemeClr val="bg1"/>
                </a:solidFill>
                <a:latin typeface="Times New Roman" pitchFamily="18" charset="0"/>
                <a:cs typeface="Times New Roman" pitchFamily="18" charset="0"/>
              </a:rPr>
              <a:t> и плътски, духовна жажда и жажди на страстта. В най-добрите му произведения тази двойствена природа се появява едновременно и създава една подчертано драматична тревожност на внушението, събрани са в единство възторгът и страданието, вярата и неверието, мисията и поражението.</a:t>
            </a:r>
            <a:endParaRPr lang="bg-BG"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53809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Autofit/>
          </a:bodyPr>
          <a:lstStyle/>
          <a:p>
            <a:pPr marL="0" indent="0">
              <a:buNone/>
            </a:pPr>
            <a:r>
              <a:rPr lang="bg-BG" b="1" dirty="0" smtClean="0">
                <a:solidFill>
                  <a:schemeClr val="bg1"/>
                </a:solidFill>
                <a:latin typeface="Times New Roman" pitchFamily="18" charset="0"/>
                <a:cs typeface="Times New Roman" pitchFamily="18" charset="0"/>
              </a:rPr>
              <a:t>Той изисква от любимата да бъде огледало на несбъднатите му </a:t>
            </a:r>
            <a:r>
              <a:rPr lang="bg-BG" b="1" dirty="0" smtClean="0">
                <a:solidFill>
                  <a:schemeClr val="bg1"/>
                </a:solidFill>
                <a:latin typeface="Times New Roman" pitchFamily="18" charset="0"/>
                <a:cs typeface="Times New Roman" pitchFamily="18" charset="0"/>
              </a:rPr>
              <a:t>мечти, </a:t>
            </a:r>
            <a:r>
              <a:rPr lang="bg-BG" b="1" dirty="0" smtClean="0">
                <a:solidFill>
                  <a:schemeClr val="bg1"/>
                </a:solidFill>
                <a:latin typeface="Times New Roman" pitchFamily="18" charset="0"/>
                <a:cs typeface="Times New Roman" pitchFamily="18" charset="0"/>
              </a:rPr>
              <a:t>да осъществи всички ония </a:t>
            </a:r>
            <a:r>
              <a:rPr lang="bg-BG" b="1" dirty="0" smtClean="0">
                <a:solidFill>
                  <a:schemeClr val="bg1"/>
                </a:solidFill>
                <a:latin typeface="Times New Roman" pitchFamily="18" charset="0"/>
                <a:cs typeface="Times New Roman" pitchFamily="18" charset="0"/>
              </a:rPr>
              <a:t>пориви, </a:t>
            </a:r>
            <a:r>
              <a:rPr lang="bg-BG" b="1" dirty="0" smtClean="0">
                <a:solidFill>
                  <a:schemeClr val="bg1"/>
                </a:solidFill>
                <a:latin typeface="Times New Roman" pitchFamily="18" charset="0"/>
                <a:cs typeface="Times New Roman" pitchFamily="18" charset="0"/>
              </a:rPr>
              <a:t>които реалният живот обрича на падение</a:t>
            </a:r>
            <a:r>
              <a:rPr lang="bg-BG" b="1" dirty="0" smtClean="0">
                <a:solidFill>
                  <a:schemeClr val="bg1"/>
                </a:solidFill>
                <a:latin typeface="Times New Roman" pitchFamily="18" charset="0"/>
                <a:cs typeface="Times New Roman" pitchFamily="18" charset="0"/>
              </a:rPr>
              <a:t>. Натоварвайки </a:t>
            </a:r>
            <a:r>
              <a:rPr lang="bg-BG" b="1" dirty="0" smtClean="0">
                <a:solidFill>
                  <a:schemeClr val="bg1"/>
                </a:solidFill>
                <a:latin typeface="Times New Roman" pitchFamily="18" charset="0"/>
                <a:cs typeface="Times New Roman" pitchFamily="18" charset="0"/>
              </a:rPr>
              <a:t>я със </a:t>
            </a:r>
            <a:r>
              <a:rPr lang="bg-BG" b="1" dirty="0" smtClean="0">
                <a:solidFill>
                  <a:schemeClr val="bg1"/>
                </a:solidFill>
                <a:latin typeface="Times New Roman" pitchFamily="18" charset="0"/>
                <a:cs typeface="Times New Roman" pitchFamily="18" charset="0"/>
              </a:rPr>
              <a:t>свръхочаквания, </a:t>
            </a:r>
            <a:r>
              <a:rPr lang="bg-BG" b="1" dirty="0" smtClean="0">
                <a:solidFill>
                  <a:schemeClr val="bg1"/>
                </a:solidFill>
                <a:latin typeface="Times New Roman" pitchFamily="18" charset="0"/>
                <a:cs typeface="Times New Roman" pitchFamily="18" charset="0"/>
              </a:rPr>
              <a:t>той предопределя и страшните разочарования</a:t>
            </a:r>
            <a:r>
              <a:rPr lang="bg-BG" b="1" dirty="0" smtClean="0">
                <a:solidFill>
                  <a:schemeClr val="bg1"/>
                </a:solidFill>
                <a:latin typeface="Times New Roman" pitchFamily="18" charset="0"/>
                <a:cs typeface="Times New Roman" pitchFamily="18" charset="0"/>
              </a:rPr>
              <a:t>, които </a:t>
            </a:r>
            <a:r>
              <a:rPr lang="bg-BG" b="1" dirty="0" smtClean="0">
                <a:solidFill>
                  <a:schemeClr val="bg1"/>
                </a:solidFill>
                <a:latin typeface="Times New Roman" pitchFamily="18" charset="0"/>
                <a:cs typeface="Times New Roman" pitchFamily="18" charset="0"/>
              </a:rPr>
              <a:t>преследват любовта. Яворовата любовна лирика е построена върху конфликта между най-важните искания на личността за духовна висота и тяхната несбъднтост</a:t>
            </a:r>
            <a:r>
              <a:rPr lang="bg-BG" b="1" dirty="0" smtClean="0">
                <a:solidFill>
                  <a:schemeClr val="bg1"/>
                </a:solidFill>
                <a:latin typeface="Times New Roman" pitchFamily="18" charset="0"/>
                <a:cs typeface="Times New Roman" pitchFamily="18" charset="0"/>
              </a:rPr>
              <a:t>, принципна </a:t>
            </a:r>
            <a:r>
              <a:rPr lang="bg-BG" b="1" dirty="0" smtClean="0">
                <a:solidFill>
                  <a:schemeClr val="bg1"/>
                </a:solidFill>
                <a:latin typeface="Times New Roman" pitchFamily="18" charset="0"/>
                <a:cs typeface="Times New Roman" pitchFamily="18" charset="0"/>
              </a:rPr>
              <a:t>несъстоятелност в свят на низост и егоизъм.</a:t>
            </a:r>
            <a:endParaRPr lang="bg-BG"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34954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382000" cy="5592763"/>
          </a:xfrm>
        </p:spPr>
        <p:txBody>
          <a:bodyPr>
            <a:noAutofit/>
          </a:bodyPr>
          <a:lstStyle/>
          <a:p>
            <a:pPr marL="0" indent="0">
              <a:buNone/>
            </a:pPr>
            <a:r>
              <a:rPr lang="bg-BG" sz="4000" b="1" dirty="0" smtClean="0">
                <a:solidFill>
                  <a:schemeClr val="bg1"/>
                </a:solidFill>
                <a:latin typeface="Times New Roman" pitchFamily="18" charset="0"/>
                <a:cs typeface="Times New Roman" pitchFamily="18" charset="0"/>
              </a:rPr>
              <a:t>Тази раздвоеност се прехвърля върху образа на любимата : тя е ту вълшебница и ангел, дете и чуден сън , ту „чудовищно дете“, ту „ангелско крило“, ту „знойна плът“, но и плътска похотливост, разрушаваща храмовото благоговение пред извисеността.</a:t>
            </a:r>
            <a:endParaRPr lang="bg-BG" sz="4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52335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4910" y="0"/>
            <a:ext cx="2482792" cy="2552687"/>
          </a:xfrm>
        </p:spPr>
      </p:pic>
      <p:sp>
        <p:nvSpPr>
          <p:cNvPr id="5" name="Text Placeholder 4"/>
          <p:cNvSpPr>
            <a:spLocks noGrp="1"/>
          </p:cNvSpPr>
          <p:nvPr>
            <p:ph type="body" sz="quarter" idx="3"/>
          </p:nvPr>
        </p:nvSpPr>
        <p:spPr>
          <a:xfrm>
            <a:off x="4264025" y="1403588"/>
            <a:ext cx="4879975" cy="5879623"/>
          </a:xfrm>
        </p:spPr>
        <p:txBody>
          <a:bodyPr/>
          <a:lstStyle/>
          <a:p>
            <a:r>
              <a:rPr lang="bg-BG" sz="5400" dirty="0" smtClean="0">
                <a:solidFill>
                  <a:schemeClr val="bg1"/>
                </a:solidFill>
              </a:rPr>
              <a:t>Трите музи в творчеството на Яворов </a:t>
            </a:r>
          </a:p>
          <a:p>
            <a:endParaRPr lang="bg-BG" dirty="0">
              <a:solidFill>
                <a:schemeClr val="bg1"/>
              </a:solidFill>
            </a:endParaRPr>
          </a:p>
          <a:p>
            <a:endParaRPr lang="bg-BG" dirty="0" smtClean="0">
              <a:solidFill>
                <a:schemeClr val="bg1"/>
              </a:solidFill>
            </a:endParaRPr>
          </a:p>
          <a:p>
            <a:endParaRPr lang="bg-BG" dirty="0">
              <a:solidFill>
                <a:schemeClr val="bg1"/>
              </a:solidFill>
            </a:endParaRPr>
          </a:p>
          <a:p>
            <a:endParaRPr lang="bg-BG" dirty="0" smtClean="0">
              <a:solidFill>
                <a:schemeClr val="bg1"/>
              </a:solidFill>
            </a:endParaRPr>
          </a:p>
          <a:p>
            <a:endParaRPr lang="bg-BG" dirty="0">
              <a:solidFill>
                <a:schemeClr val="bg1"/>
              </a:solidFill>
            </a:endParaRPr>
          </a:p>
        </p:txBody>
      </p:sp>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44910" y="4273242"/>
            <a:ext cx="2482792" cy="2584758"/>
          </a:xfr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910" y="2209800"/>
            <a:ext cx="2482792" cy="2133600"/>
          </a:xfrm>
          <a:prstGeom prst="rect">
            <a:avLst/>
          </a:prstGeom>
        </p:spPr>
      </p:pic>
      <p:sp>
        <p:nvSpPr>
          <p:cNvPr id="10" name="TextBox 9"/>
          <p:cNvSpPr txBox="1"/>
          <p:nvPr/>
        </p:nvSpPr>
        <p:spPr>
          <a:xfrm>
            <a:off x="1741649" y="1199053"/>
            <a:ext cx="1186053" cy="1015663"/>
          </a:xfrm>
          <a:prstGeom prst="rect">
            <a:avLst/>
          </a:prstGeom>
          <a:noFill/>
        </p:spPr>
        <p:txBody>
          <a:bodyPr wrap="square" rtlCol="0">
            <a:spAutoFit/>
          </a:bodyPr>
          <a:lstStyle/>
          <a:p>
            <a:r>
              <a:rPr lang="bg-BG" sz="3200" dirty="0" smtClean="0">
                <a:solidFill>
                  <a:schemeClr val="bg1"/>
                </a:solidFill>
                <a:latin typeface="Arial Black" pitchFamily="34" charset="0"/>
              </a:rPr>
              <a:t>                   </a:t>
            </a:r>
            <a:r>
              <a:rPr lang="bg-BG" sz="2800" dirty="0" smtClean="0">
                <a:solidFill>
                  <a:schemeClr val="bg1"/>
                </a:solidFill>
                <a:latin typeface="Arial Black" pitchFamily="34" charset="0"/>
              </a:rPr>
              <a:t>Лора</a:t>
            </a:r>
            <a:endParaRPr lang="bg-BG" sz="2800" dirty="0">
              <a:solidFill>
                <a:schemeClr val="bg1"/>
              </a:solidFill>
              <a:latin typeface="Arial Black" pitchFamily="34" charset="0"/>
            </a:endParaRPr>
          </a:p>
        </p:txBody>
      </p:sp>
      <p:sp>
        <p:nvSpPr>
          <p:cNvPr id="11" name="TextBox 10"/>
          <p:cNvSpPr txBox="1"/>
          <p:nvPr/>
        </p:nvSpPr>
        <p:spPr>
          <a:xfrm>
            <a:off x="1794608" y="3604736"/>
            <a:ext cx="1133094" cy="738664"/>
          </a:xfrm>
          <a:prstGeom prst="rect">
            <a:avLst/>
          </a:prstGeom>
          <a:noFill/>
        </p:spPr>
        <p:txBody>
          <a:bodyPr wrap="square" rtlCol="0">
            <a:spAutoFit/>
          </a:bodyPr>
          <a:lstStyle/>
          <a:p>
            <a:r>
              <a:rPr lang="bg-BG" i="1" dirty="0" smtClean="0">
                <a:latin typeface="Arial Black" pitchFamily="34" charset="0"/>
              </a:rPr>
              <a:t>   </a:t>
            </a:r>
            <a:r>
              <a:rPr lang="bg-BG" sz="2400" i="1" dirty="0" smtClean="0">
                <a:latin typeface="Arial Black" pitchFamily="34" charset="0"/>
              </a:rPr>
              <a:t>Дора</a:t>
            </a:r>
            <a:endParaRPr lang="bg-BG" sz="2400" i="1" dirty="0">
              <a:latin typeface="Arial Black" pitchFamily="34" charset="0"/>
            </a:endParaRPr>
          </a:p>
        </p:txBody>
      </p:sp>
      <p:sp>
        <p:nvSpPr>
          <p:cNvPr id="12" name="TextBox 11"/>
          <p:cNvSpPr txBox="1"/>
          <p:nvPr/>
        </p:nvSpPr>
        <p:spPr>
          <a:xfrm>
            <a:off x="1328547" y="6019800"/>
            <a:ext cx="1599155" cy="523220"/>
          </a:xfrm>
          <a:prstGeom prst="rect">
            <a:avLst/>
          </a:prstGeom>
          <a:noFill/>
        </p:spPr>
        <p:txBody>
          <a:bodyPr wrap="square" rtlCol="0">
            <a:spAutoFit/>
          </a:bodyPr>
          <a:lstStyle/>
          <a:p>
            <a:r>
              <a:rPr lang="bg-BG" sz="2800" i="1" dirty="0" smtClean="0">
                <a:solidFill>
                  <a:schemeClr val="bg1"/>
                </a:solidFill>
                <a:latin typeface="Arial Black" pitchFamily="34" charset="0"/>
              </a:rPr>
              <a:t>  Мина</a:t>
            </a:r>
            <a:r>
              <a:rPr lang="bg-BG" dirty="0" smtClean="0"/>
              <a:t> </a:t>
            </a:r>
            <a:endParaRPr lang="bg-BG" dirty="0"/>
          </a:p>
        </p:txBody>
      </p:sp>
    </p:spTree>
    <p:extLst>
      <p:ext uri="{BB962C8B-B14F-4D97-AF65-F5344CB8AC3E}">
        <p14:creationId xmlns:p14="http://schemas.microsoft.com/office/powerpoint/2010/main" val="296988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458200" cy="6629400"/>
          </a:xfrm>
        </p:spPr>
        <p:txBody>
          <a:bodyPr>
            <a:noAutofit/>
          </a:bodyPr>
          <a:lstStyle/>
          <a:p>
            <a:pPr marL="0" indent="0">
              <a:buNone/>
            </a:pPr>
            <a:r>
              <a:rPr lang="bg-BG" b="1" dirty="0" smtClean="0">
                <a:solidFill>
                  <a:schemeClr val="bg1"/>
                </a:solidFill>
                <a:latin typeface="Times New Roman" pitchFamily="18" charset="0"/>
                <a:cs typeface="Times New Roman" pitchFamily="18" charset="0"/>
              </a:rPr>
              <a:t>Дора Габе и Мина Тодорова го вдъхновяват да създаде шедьоври на любовната лирика. Лора Каравелова го кара не да напише , а да изживее най-голямата драма в живота си . И трите принадлежат към известни, богати и уважавани семейства : Дора е дъщеря на заможен чифликчия от Добруджа, Мина – на един от най-богатите българи тогава, а Лора – на министър председател на следосвобожденска България. Никое от трите семейства не приема поета, но това не може да унищожи любовта му </a:t>
            </a:r>
            <a:r>
              <a:rPr lang="bg-BG" sz="2800" dirty="0" smtClean="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169424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781800" y="4038600"/>
            <a:ext cx="2362200" cy="2550623"/>
          </a:xfrm>
        </p:spPr>
      </p:pic>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819400" y="914400"/>
            <a:ext cx="3457099" cy="3886200"/>
          </a:xfr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835" y="0"/>
            <a:ext cx="1747329" cy="1981200"/>
          </a:xfrm>
          <a:prstGeom prst="rect">
            <a:avLst/>
          </a:prstGeom>
        </p:spPr>
      </p:pic>
      <p:sp>
        <p:nvSpPr>
          <p:cNvPr id="8" name="TextBox 7"/>
          <p:cNvSpPr txBox="1"/>
          <p:nvPr/>
        </p:nvSpPr>
        <p:spPr>
          <a:xfrm>
            <a:off x="6553200" y="304800"/>
            <a:ext cx="2362200" cy="3785652"/>
          </a:xfrm>
          <a:prstGeom prst="rect">
            <a:avLst/>
          </a:prstGeom>
          <a:noFill/>
        </p:spPr>
        <p:txBody>
          <a:bodyPr wrap="square" rtlCol="0">
            <a:spAutoFit/>
          </a:bodyPr>
          <a:lstStyle/>
          <a:p>
            <a:r>
              <a:rPr lang="bg-BG" sz="20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Кратък флирт, който бързо достига неизмерими дълбочини. По-късно на хоризонта се появява Боян Пенев и в сърцето на младата жена вече няма място за Яворов.</a:t>
            </a:r>
            <a:endParaRPr lang="bg-BG" sz="20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TextBox 8"/>
          <p:cNvSpPr txBox="1"/>
          <p:nvPr/>
        </p:nvSpPr>
        <p:spPr>
          <a:xfrm>
            <a:off x="228600" y="2219749"/>
            <a:ext cx="2133600" cy="4801314"/>
          </a:xfrm>
          <a:prstGeom prst="rect">
            <a:avLst/>
          </a:prstGeom>
          <a:noFill/>
        </p:spPr>
        <p:txBody>
          <a:bodyPr wrap="square" rtlCol="0">
            <a:spAutoFit/>
          </a:bodyPr>
          <a:lstStyle/>
          <a:p>
            <a:r>
              <a:rPr lang="bg-BG" b="1" dirty="0" smtClean="0">
                <a:latin typeface="Times New Roman" pitchFamily="18" charset="0"/>
                <a:cs typeface="Times New Roman" pitchFamily="18" charset="0"/>
              </a:rPr>
              <a:t>„</a:t>
            </a:r>
            <a:r>
              <a:rPr lang="bg-BG" sz="1600" b="1" dirty="0" smtClean="0">
                <a:effectLst>
                  <a:outerShdw blurRad="38100" dist="38100" dir="2700000" algn="tl">
                    <a:srgbClr val="000000">
                      <a:alpha val="43137"/>
                    </a:srgbClr>
                  </a:outerShdw>
                </a:effectLst>
                <a:latin typeface="Times New Roman" pitchFamily="18" charset="0"/>
                <a:cs typeface="Times New Roman" pitchFamily="18" charset="0"/>
              </a:rPr>
              <a:t>Дора,колкото по-силно Ви обиквам, </a:t>
            </a:r>
            <a:r>
              <a:rPr lang="bg-BG" sz="1600" b="1" dirty="0" err="1" smtClean="0">
                <a:effectLst>
                  <a:outerShdw blurRad="38100" dist="38100" dir="2700000" algn="tl">
                    <a:srgbClr val="000000">
                      <a:alpha val="43137"/>
                    </a:srgbClr>
                  </a:outerShdw>
                </a:effectLst>
                <a:latin typeface="Times New Roman" pitchFamily="18" charset="0"/>
                <a:cs typeface="Times New Roman" pitchFamily="18" charset="0"/>
              </a:rPr>
              <a:t>толква</a:t>
            </a:r>
            <a:r>
              <a:rPr lang="bg-BG" sz="1600" b="1" dirty="0" smtClean="0">
                <a:effectLst>
                  <a:outerShdw blurRad="38100" dist="38100" dir="2700000" algn="tl">
                    <a:srgbClr val="000000">
                      <a:alpha val="43137"/>
                    </a:srgbClr>
                  </a:outerShdw>
                </a:effectLst>
                <a:latin typeface="Times New Roman" pitchFamily="18" charset="0"/>
                <a:cs typeface="Times New Roman" pitchFamily="18" charset="0"/>
              </a:rPr>
              <a:t> повече аз се чувствам длъжен да ви направя едно предупреждение – додето съм с ума си поне ! .. Вие трябва да се пазите от мене, трябва да се пазите да не ме обикнете! Ако ли пък някога, по зла орисия, доживеете такова нещастие, горко ви, ако бъдете безумна да ми го кажете! Оставете да ви обичам само аз ...“ </a:t>
            </a:r>
            <a:endParaRPr lang="bg-BG" sz="16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4123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2898</TotalTime>
  <Words>1137</Words>
  <Application>Microsoft Office PowerPoint</Application>
  <PresentationFormat>On-screen Show (4:3)</PresentationFormat>
  <Paragraphs>84</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Любовта и любимата в творчеството на Яворов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Мина – блага вест и ангелско крило </vt:lpstr>
      <vt:lpstr>PowerPoint Presentation</vt:lpstr>
      <vt:lpstr>Лора – последната, фатална любов в живота на поета </vt:lpstr>
      <vt:lpstr>PowerPoint Presentation</vt:lpstr>
      <vt:lpstr>PowerPoint Presentation</vt:lpstr>
      <vt:lpstr>Образът на любимата в стихотворението „Ще бъдеш в бяло“</vt:lpstr>
      <vt:lpstr>PowerPoint Presentation</vt:lpstr>
      <vt:lpstr>Образът на любимата в стихотворението „Две хубави очи“</vt:lpstr>
      <vt:lpstr>PowerPoint Presentation</vt:lpstr>
      <vt:lpstr>PowerPoint Presentation</vt:lpstr>
      <vt:lpstr>PowerPoint Presentation</vt:lpstr>
      <vt:lpstr>Образът на любимата в стихотворението „Стон“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Любовта и любимата в творчеството на Яворов</dc:title>
  <dc:creator>Monica</dc:creator>
  <cp:lastModifiedBy>03</cp:lastModifiedBy>
  <cp:revision>45</cp:revision>
  <dcterms:created xsi:type="dcterms:W3CDTF">2006-08-16T00:00:00Z</dcterms:created>
  <dcterms:modified xsi:type="dcterms:W3CDTF">2016-06-09T10:21:28Z</dcterms:modified>
</cp:coreProperties>
</file>