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1" r:id="rId6"/>
    <p:sldId id="293" r:id="rId7"/>
    <p:sldId id="294" r:id="rId8"/>
    <p:sldId id="260" r:id="rId9"/>
    <p:sldId id="262" r:id="rId10"/>
    <p:sldId id="295" r:id="rId11"/>
    <p:sldId id="284" r:id="rId12"/>
    <p:sldId id="285" r:id="rId13"/>
    <p:sldId id="286" r:id="rId14"/>
    <p:sldId id="281" r:id="rId15"/>
    <p:sldId id="287" r:id="rId16"/>
    <p:sldId id="280" r:id="rId17"/>
    <p:sldId id="274" r:id="rId18"/>
    <p:sldId id="275" r:id="rId19"/>
    <p:sldId id="276" r:id="rId20"/>
    <p:sldId id="292" r:id="rId21"/>
    <p:sldId id="278" r:id="rId22"/>
    <p:sldId id="290" r:id="rId23"/>
    <p:sldId id="289" r:id="rId24"/>
    <p:sldId id="296" r:id="rId25"/>
    <p:sldId id="298" r:id="rId26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 autoAdjust="0"/>
    <p:restoredTop sz="94660"/>
  </p:normalViewPr>
  <p:slideViewPr>
    <p:cSldViewPr>
      <p:cViewPr>
        <p:scale>
          <a:sx n="93" d="100"/>
          <a:sy n="93" d="100"/>
        </p:scale>
        <p:origin x="-720" y="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 триъгъл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лавие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9" name="Подзаглавие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bg-BG" smtClean="0"/>
              <a:t>Щракнете, за да редактирате стила на подзаглавията в образеца</a:t>
            </a:r>
            <a:endParaRPr kumimoji="0" lang="en-US"/>
          </a:p>
        </p:txBody>
      </p:sp>
      <p:sp>
        <p:nvSpPr>
          <p:cNvPr id="28" name="Контейнер за 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2EA1154A-7CE3-4720-B2D7-CADBFA3BC6F2}" type="datetimeFigureOut">
              <a:rPr lang="bg-BG" smtClean="0"/>
              <a:pPr/>
              <a:t>6.6.2016 г.</a:t>
            </a:fld>
            <a:endParaRPr lang="bg-BG"/>
          </a:p>
        </p:txBody>
      </p:sp>
      <p:sp>
        <p:nvSpPr>
          <p:cNvPr id="17" name="Контейнер за долния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bg-BG"/>
          </a:p>
        </p:txBody>
      </p:sp>
      <p:sp>
        <p:nvSpPr>
          <p:cNvPr id="29" name="Контейнер за номер на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83344B6A-B127-4C16-A312-A280994028D3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1154A-7CE3-4720-B2D7-CADBFA3BC6F2}" type="datetimeFigureOut">
              <a:rPr lang="bg-BG" smtClean="0"/>
              <a:pPr/>
              <a:t>6.6.2016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44B6A-B127-4C16-A312-A280994028D3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1154A-7CE3-4720-B2D7-CADBFA3BC6F2}" type="datetimeFigureOut">
              <a:rPr lang="bg-BG" smtClean="0"/>
              <a:pPr/>
              <a:t>6.6.2016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44B6A-B127-4C16-A312-A280994028D3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2EA1154A-7CE3-4720-B2D7-CADBFA3BC6F2}" type="datetimeFigureOut">
              <a:rPr lang="bg-BG" smtClean="0"/>
              <a:pPr/>
              <a:t>6.6.2016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44B6A-B127-4C16-A312-A280994028D3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лавка на секция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авоъгълен триъгъл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 триъгъл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2EA1154A-7CE3-4720-B2D7-CADBFA3BC6F2}" type="datetimeFigureOut">
              <a:rPr lang="bg-BG" smtClean="0"/>
              <a:pPr/>
              <a:t>6.6.2016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83344B6A-B127-4C16-A312-A280994028D3}" type="slidenum">
              <a:rPr lang="bg-BG" smtClean="0"/>
              <a:pPr/>
              <a:t>‹#›</a:t>
            </a:fld>
            <a:endParaRPr lang="bg-BG"/>
          </a:p>
        </p:txBody>
      </p:sp>
      <p:cxnSp>
        <p:nvCxnSpPr>
          <p:cNvPr id="11" name="Право съединение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аво съединение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EA1154A-7CE3-4720-B2D7-CADBFA3BC6F2}" type="datetimeFigureOut">
              <a:rPr lang="bg-BG" smtClean="0"/>
              <a:pPr/>
              <a:t>6.6.2016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83344B6A-B127-4C16-A312-A280994028D3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5" name="Контейнер за съдържани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2EA1154A-7CE3-4720-B2D7-CADBFA3BC6F2}" type="datetimeFigureOut">
              <a:rPr lang="bg-BG" smtClean="0"/>
              <a:pPr/>
              <a:t>6.6.2016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83344B6A-B127-4C16-A312-A280994028D3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1154A-7CE3-4720-B2D7-CADBFA3BC6F2}" type="datetimeFigureOut">
              <a:rPr lang="bg-BG" smtClean="0"/>
              <a:pPr/>
              <a:t>6.6.2016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344B6A-B127-4C16-A312-A280994028D3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EA1154A-7CE3-4720-B2D7-CADBFA3BC6F2}" type="datetimeFigureOut">
              <a:rPr lang="bg-BG" smtClean="0"/>
              <a:pPr/>
              <a:t>6.6.2016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83344B6A-B127-4C16-A312-A280994028D3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Съдържание с надпис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2EA1154A-7CE3-4720-B2D7-CADBFA3BC6F2}" type="datetimeFigureOut">
              <a:rPr lang="bg-BG" smtClean="0"/>
              <a:pPr/>
              <a:t>6.6.2016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83344B6A-B127-4C16-A312-A280994028D3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Картина с надпис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bg-BG" smtClean="0"/>
              <a:t>Щракнете върху иконата, за да добавите картина</a:t>
            </a:r>
            <a:endParaRPr kumimoji="0" lang="en-US" dirty="0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2EA1154A-7CE3-4720-B2D7-CADBFA3BC6F2}" type="datetimeFigureOut">
              <a:rPr lang="bg-BG" smtClean="0"/>
              <a:pPr/>
              <a:t>6.6.2016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83344B6A-B127-4C16-A312-A280994028D3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авоъгълен триъгъл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аво съединение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аво съединение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Контейнер за заглавие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13" name="Текстов контейнер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kumimoji="0" lang="bg-BG" smtClean="0"/>
              <a:t>Второ ниво</a:t>
            </a:r>
          </a:p>
          <a:p>
            <a:pPr lvl="2" eaLnBrk="1" latinLnBrk="0" hangingPunct="1"/>
            <a:r>
              <a:rPr kumimoji="0" lang="bg-BG" smtClean="0"/>
              <a:t>Трето ниво</a:t>
            </a:r>
          </a:p>
          <a:p>
            <a:pPr lvl="3" eaLnBrk="1" latinLnBrk="0" hangingPunct="1"/>
            <a:r>
              <a:rPr kumimoji="0" lang="bg-BG" smtClean="0"/>
              <a:t>Четвърто ниво</a:t>
            </a:r>
          </a:p>
          <a:p>
            <a:pPr lvl="4" eaLnBrk="1" latinLnBrk="0" hangingPunct="1"/>
            <a:r>
              <a:rPr kumimoji="0" lang="bg-BG" smtClean="0"/>
              <a:t>Пето ниво</a:t>
            </a:r>
            <a:endParaRPr kumimoji="0" lang="en-US"/>
          </a:p>
        </p:txBody>
      </p:sp>
      <p:sp>
        <p:nvSpPr>
          <p:cNvPr id="14" name="Контейнер за 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2EA1154A-7CE3-4720-B2D7-CADBFA3BC6F2}" type="datetimeFigureOut">
              <a:rPr lang="bg-BG" smtClean="0"/>
              <a:pPr/>
              <a:t>6.6.2016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bg-BG"/>
          </a:p>
        </p:txBody>
      </p:sp>
      <p:sp>
        <p:nvSpPr>
          <p:cNvPr id="23" name="Контейнер за номер на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83344B6A-B127-4C16-A312-A280994028D3}" type="slidenum">
              <a:rPr lang="bg-BG" smtClean="0"/>
              <a:pPr/>
              <a:t>‹#›</a:t>
            </a:fld>
            <a:endParaRPr lang="bg-BG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natali\Downloads\Manuel%20Riva%20&amp;%20Eneli%20-%20Mhm%20Mhm%20(Official%20Music%20Video)%20(1).mp3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hyperlink" Target="https://bg.wikipedia.org/wiki/%D0%9C%D0%B8%D1%81%D1%8A%D0%BB_(%D1%81%D0%BF%D0%B8%D1%81%D0%B0%D0%BD%D0%B8%D0%B5)" TargetMode="External"/><Relationship Id="rId7" Type="http://schemas.openxmlformats.org/officeDocument/2006/relationships/hyperlink" Target="https://bg.wikipedia.org/wiki/1944" TargetMode="External"/><Relationship Id="rId2" Type="http://schemas.openxmlformats.org/officeDocument/2006/relationships/hyperlink" Target="https://bg.wikipedia.org/wiki/%D0%9A%D1%80%D0%B8%D1%82%D0%B8%D0%B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g.wikipedia.org/wiki/1920" TargetMode="External"/><Relationship Id="rId5" Type="http://schemas.openxmlformats.org/officeDocument/2006/relationships/hyperlink" Target="https://bg.wikipedia.org/wiki/%D0%97%D0%BB%D0%B0%D1%82%D0%BE%D1%80%D0%BE%D0%B3" TargetMode="External"/><Relationship Id="rId4" Type="http://schemas.openxmlformats.org/officeDocument/2006/relationships/hyperlink" Target="https://bg.wikipedia.org/wiki/%D0%91%D1%8A%D0%BB%D0%B3%D0%B0%D1%80%D1%81%D0%BA%D0%B0_%D1%81%D0%B1%D0%B8%D1%80%D0%BA%D0%B0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лавие 3"/>
          <p:cNvSpPr>
            <a:spLocks noGrp="1"/>
          </p:cNvSpPr>
          <p:nvPr>
            <p:ph type="subTitle" idx="1"/>
          </p:nvPr>
        </p:nvSpPr>
        <p:spPr>
          <a:xfrm>
            <a:off x="0" y="274340"/>
            <a:ext cx="9144000" cy="630932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/>
          <a:p>
            <a:pPr algn="ctr"/>
            <a:r>
              <a:rPr lang="ru-RU" sz="7200" b="1" i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Маските</a:t>
            </a:r>
            <a:r>
              <a:rPr lang="ru-RU" sz="72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7200" b="1" i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лицата</a:t>
            </a:r>
            <a:r>
              <a:rPr lang="ru-RU" sz="72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7200" b="1" i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стихотворението</a:t>
            </a:r>
            <a:r>
              <a:rPr lang="ru-RU" sz="72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"Маска" на </a:t>
            </a:r>
            <a:r>
              <a:rPr lang="ru-RU" sz="7200" b="1" i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Пейо</a:t>
            </a:r>
            <a:r>
              <a:rPr lang="ru-RU" sz="72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Яворов</a:t>
            </a:r>
            <a:endParaRPr lang="bg-BG" sz="7200" b="1" i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Manuel Riva &amp; Eneli - Mhm Mhm (Official Music Video)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Карнавалът като културен феномен и неговата </a:t>
            </a:r>
            <a:r>
              <a:rPr lang="bg-BG" dirty="0" smtClean="0"/>
              <a:t>Яворова интерпретация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традицията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карнавалът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е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събитие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което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предлага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човека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готови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отговори за света и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мястото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на индивида в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него.В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стихотворението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на Яворов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лирическият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Аз се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лута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търсене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на „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свръхземните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въпроси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които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никой век не разреши”.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Ако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веселата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тълпа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на карнавала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символизира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житейските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наслади,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плътското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начало,то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самотният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лирически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човек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потънал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своята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печал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залутан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сред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другите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прилича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скръбна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сянка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ненапразно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му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подвикват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:”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Хей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смърт,дай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на живота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път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!”. </a:t>
            </a:r>
            <a:endParaRPr lang="ru-RU" sz="49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49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4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900" dirty="0" err="1">
                <a:latin typeface="Times New Roman" pitchFamily="18" charset="0"/>
                <a:cs typeface="Times New Roman" pitchFamily="18" charset="0"/>
              </a:rPr>
              <a:t>стихотворението</a:t>
            </a:r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Яворов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представата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4900" dirty="0" err="1">
                <a:latin typeface="Times New Roman" pitchFamily="18" charset="0"/>
                <a:cs typeface="Times New Roman" pitchFamily="18" charset="0"/>
              </a:rPr>
              <a:t>карнавалното</a:t>
            </a:r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 е </a:t>
            </a:r>
            <a:r>
              <a:rPr lang="ru-RU" sz="4900" dirty="0" err="1">
                <a:latin typeface="Times New Roman" pitchFamily="18" charset="0"/>
                <a:cs typeface="Times New Roman" pitchFamily="18" charset="0"/>
              </a:rPr>
              <a:t>преосмислена</a:t>
            </a:r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Бродещият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лирически Аз не се чувства приобщен </a:t>
            </a:r>
            <a:r>
              <a:rPr lang="ru-RU" sz="4900" dirty="0" err="1">
                <a:latin typeface="Times New Roman" pitchFamily="18" charset="0"/>
                <a:cs typeface="Times New Roman" pitchFamily="18" charset="0"/>
              </a:rPr>
              <a:t>към</a:t>
            </a:r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 света на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хората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унифицираното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множество 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>
                <a:latin typeface="Times New Roman" pitchFamily="18" charset="0"/>
                <a:cs typeface="Times New Roman" pitchFamily="18" charset="0"/>
              </a:rPr>
              <a:t>има</a:t>
            </a:r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 само </a:t>
            </a:r>
            <a:r>
              <a:rPr lang="ru-RU" sz="4900" dirty="0" err="1">
                <a:latin typeface="Times New Roman" pitchFamily="18" charset="0"/>
                <a:cs typeface="Times New Roman" pitchFamily="18" charset="0"/>
              </a:rPr>
              <a:t>ролята</a:t>
            </a:r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 на общ фон, пред </a:t>
            </a:r>
            <a:r>
              <a:rPr lang="ru-RU" sz="4900" dirty="0" err="1">
                <a:latin typeface="Times New Roman" pitchFamily="18" charset="0"/>
                <a:cs typeface="Times New Roman" pitchFamily="18" charset="0"/>
              </a:rPr>
              <a:t>който</a:t>
            </a:r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>
                <a:latin typeface="Times New Roman" pitchFamily="18" charset="0"/>
                <a:cs typeface="Times New Roman" pitchFamily="18" charset="0"/>
              </a:rPr>
              <a:t>самотата</a:t>
            </a:r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 на Аза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bg-BG" sz="49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добива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>
                <a:latin typeface="Times New Roman" pitchFamily="18" charset="0"/>
                <a:cs typeface="Times New Roman" pitchFamily="18" charset="0"/>
              </a:rPr>
              <a:t>още</a:t>
            </a:r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>
                <a:latin typeface="Times New Roman" pitchFamily="18" charset="0"/>
                <a:cs typeface="Times New Roman" pitchFamily="18" charset="0"/>
              </a:rPr>
              <a:t>по-големи</a:t>
            </a:r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>
                <a:latin typeface="Times New Roman" pitchFamily="18" charset="0"/>
                <a:cs typeface="Times New Roman" pitchFamily="18" charset="0"/>
              </a:rPr>
              <a:t>размери</a:t>
            </a:r>
            <a:r>
              <a:rPr lang="ru-RU" sz="4900" dirty="0">
                <a:latin typeface="Times New Roman" pitchFamily="18" charset="0"/>
                <a:cs typeface="Times New Roman" pitchFamily="18" charset="0"/>
              </a:rPr>
              <a:t>. </a:t>
            </a:r>
            <a:endParaRPr lang="bg-BG" sz="49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88577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 smtClean="0"/>
              <a:t>Образите на карнавала в </a:t>
            </a:r>
            <a:r>
              <a:rPr lang="bg-BG" dirty="0" smtClean="0"/>
              <a:t>				текста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Тълпата</a:t>
            </a:r>
          </a:p>
          <a:p>
            <a:endParaRPr lang="bg-B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Изкуствения лозов </a:t>
            </a:r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лист</a:t>
            </a:r>
          </a:p>
          <a:p>
            <a:endParaRPr lang="bg-B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Маскираната </a:t>
            </a:r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вакханка</a:t>
            </a:r>
          </a:p>
          <a:p>
            <a:pPr marL="64008" indent="0">
              <a:buNone/>
            </a:pPr>
            <a:endParaRPr lang="bg-B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Конфетите</a:t>
            </a:r>
          </a:p>
          <a:p>
            <a:endParaRPr lang="bg-B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Маската</a:t>
            </a:r>
          </a:p>
          <a:p>
            <a:pPr marL="64008" indent="0">
              <a:buNone/>
            </a:pPr>
            <a:endParaRPr lang="bg-BG" dirty="0"/>
          </a:p>
        </p:txBody>
      </p:sp>
      <p:pic>
        <p:nvPicPr>
          <p:cNvPr id="5" name="Контейнер за съдържание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772816"/>
            <a:ext cx="3816424" cy="4320480"/>
          </a:xfrm>
        </p:spPr>
      </p:pic>
    </p:spTree>
    <p:extLst>
      <p:ext uri="{BB962C8B-B14F-4D97-AF65-F5344CB8AC3E}">
        <p14:creationId xmlns:p14="http://schemas.microsoft.com/office/powerpoint/2010/main" val="396951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0" y="0"/>
            <a:ext cx="4499992" cy="6858000"/>
          </a:xfrm>
        </p:spPr>
        <p:txBody>
          <a:bodyPr>
            <a:normAutofit fontScale="92500" lnSpcReduction="10000"/>
          </a:bodyPr>
          <a:lstStyle/>
          <a:p>
            <a:pPr marL="64008" indent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Вакханката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4008" indent="0">
              <a:buNone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има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интересен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смислов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ореол.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Образът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идва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още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древността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Дионисиевски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мистерии).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явява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израз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дионисиевото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начало, 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опиянението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от живота, 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ентусиазма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Маската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вакханката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означава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заявеното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откритото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дионисиево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начало, но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жизненост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страст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инстинктивност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порив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към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изкушение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Нейните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инстинкти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замъгляват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разумността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 героя. Жената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отново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изкусителка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жена-плът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разпознава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лицето-маска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неговата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втораченост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смъртта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Героят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маскиран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маската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смъртта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И тук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идва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въпросът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кой 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по-близко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до живота-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вакханката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или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героят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защото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пробужда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въпросите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за живота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смъртта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за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земното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вечното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bg-BG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Контейнер за съдържание 4"/>
          <p:cNvSpPr>
            <a:spLocks noGrp="1"/>
          </p:cNvSpPr>
          <p:nvPr>
            <p:ph sz="half" idx="2"/>
          </p:nvPr>
        </p:nvSpPr>
        <p:spPr>
          <a:xfrm>
            <a:off x="4572000" y="1340769"/>
            <a:ext cx="4113886" cy="4762500"/>
          </a:xfrm>
        </p:spPr>
        <p:txBody>
          <a:bodyPr>
            <a:normAutofit fontScale="92500" lnSpcReduction="10000"/>
          </a:bodyPr>
          <a:lstStyle/>
          <a:p>
            <a:endParaRPr lang="bg-BG" dirty="0"/>
          </a:p>
        </p:txBody>
      </p:sp>
      <p:pic>
        <p:nvPicPr>
          <p:cNvPr id="27650" name="Picture 2" descr="http://www.artlib.ru/objects/gallery_12/artlib_gallery-6420-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340768"/>
            <a:ext cx="4143375" cy="4762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3672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0" y="404664"/>
            <a:ext cx="4499992" cy="6453336"/>
          </a:xfrm>
        </p:spPr>
        <p:txBody>
          <a:bodyPr>
            <a:normAutofit/>
          </a:bodyPr>
          <a:lstStyle/>
          <a:p>
            <a:pPr marL="64008" indent="0">
              <a:buNone/>
            </a:pPr>
            <a:r>
              <a:rPr lang="bg-BG" b="1" dirty="0" smtClean="0"/>
              <a:t>И</a:t>
            </a:r>
            <a:r>
              <a:rPr lang="en-GB" b="1" dirty="0" err="1" smtClean="0"/>
              <a:t>зкуствения</a:t>
            </a:r>
            <a:r>
              <a:rPr lang="bg-BG" b="1" dirty="0" smtClean="0"/>
              <a:t>т </a:t>
            </a:r>
            <a:r>
              <a:rPr lang="en-GB" b="1" dirty="0" smtClean="0"/>
              <a:t> </a:t>
            </a:r>
            <a:r>
              <a:rPr lang="en-GB" b="1" dirty="0" err="1" smtClean="0"/>
              <a:t>лозов</a:t>
            </a:r>
            <a:r>
              <a:rPr lang="en-GB" b="1" dirty="0" smtClean="0"/>
              <a:t> </a:t>
            </a:r>
            <a:r>
              <a:rPr lang="en-GB" b="1" dirty="0" err="1" smtClean="0"/>
              <a:t>лист</a:t>
            </a:r>
            <a:endParaRPr lang="bg-BG" dirty="0"/>
          </a:p>
          <a:p>
            <a:r>
              <a:rPr lang="en-GB" dirty="0" smtClean="0"/>
              <a:t> </a:t>
            </a:r>
            <a:r>
              <a:rPr lang="bg-BG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имвол</a:t>
            </a:r>
            <a:r>
              <a:rPr lang="bg-BG" dirty="0" err="1" smtClean="0">
                <a:latin typeface="Times New Roman" pitchFamily="18" charset="0"/>
                <a:cs typeface="Times New Roman" pitchFamily="18" charset="0"/>
              </a:rPr>
              <a:t>изира</a:t>
            </a:r>
            <a:r>
              <a:rPr lang="bg-B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веселието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радостите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живота</a:t>
            </a:r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, но това, че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е </a:t>
            </a:r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изкуствен</a:t>
            </a:r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“,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дискредитира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идеята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значимостта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житейските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наслади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представя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душевното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страдание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загубените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вяра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надежда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любов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фалшивите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радости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битието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bg-BG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68978" y="1412776"/>
            <a:ext cx="4038600" cy="4525963"/>
          </a:xfrm>
        </p:spPr>
        <p:txBody>
          <a:bodyPr>
            <a:normAutofit/>
          </a:bodyPr>
          <a:lstStyle/>
          <a:p>
            <a:endParaRPr lang="bg-BG" dirty="0"/>
          </a:p>
        </p:txBody>
      </p:sp>
      <p:pic>
        <p:nvPicPr>
          <p:cNvPr id="28674" name="Picture 2" descr="http://select-wine.info/wp-content/uploads/2011/03/loza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476672"/>
            <a:ext cx="4032448" cy="56886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7359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0" y="188640"/>
            <a:ext cx="9144000" cy="6669360"/>
          </a:xfrm>
        </p:spPr>
        <p:txBody>
          <a:bodyPr>
            <a:normAutofit/>
          </a:bodyPr>
          <a:lstStyle/>
          <a:p>
            <a:pPr marL="64008" indent="0">
              <a:buNone/>
            </a:pPr>
            <a:r>
              <a:rPr lang="ru-RU" dirty="0" smtClean="0"/>
              <a:t> </a:t>
            </a:r>
            <a:r>
              <a:rPr lang="ru-RU" dirty="0" smtClean="0"/>
              <a:t>		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Тълпата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«Маска»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има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дистанция между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лирическия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герой 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тълпата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Тълпата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носи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негативни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конотации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текста.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масата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действа стихийно,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обладана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своите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инстинкти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Онова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което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крие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зад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гъмжене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тълпата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шумът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суетата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крясъкът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Азът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противопоставен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мълчанието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си, 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печал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еговата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маска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излъчва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съсредоточеност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върху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 smtClean="0">
                <a:latin typeface="Monotype Corsiva" pitchFamily="66" charset="0"/>
                <a:cs typeface="Times New Roman" pitchFamily="18" charset="0"/>
              </a:rPr>
              <a:t>свръхземните</a:t>
            </a:r>
            <a:r>
              <a:rPr lang="ru-RU" sz="2000" dirty="0" smtClean="0"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Monotype Corsiva" pitchFamily="66" charset="0"/>
                <a:cs typeface="Times New Roman" pitchFamily="18" charset="0"/>
              </a:rPr>
              <a:t>въпроси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000" i="1" dirty="0" err="1" smtClean="0">
                <a:latin typeface="Monotype Corsiva" pitchFamily="66" charset="0"/>
                <a:cs typeface="Times New Roman" pitchFamily="18" charset="0"/>
              </a:rPr>
              <a:t>които</a:t>
            </a:r>
            <a:r>
              <a:rPr lang="ru-RU" sz="2000" i="1" dirty="0" smtClean="0">
                <a:latin typeface="Monotype Corsiva" pitchFamily="66" charset="0"/>
                <a:cs typeface="Times New Roman" pitchFamily="18" charset="0"/>
              </a:rPr>
              <a:t> никой век не разреши»</a:t>
            </a:r>
            <a:r>
              <a:rPr lang="ru-RU" sz="2000" dirty="0" smtClean="0">
                <a:latin typeface="Monotype Corsiva" pitchFamily="66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е образ на чудак,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дълбоко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вглъбен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себе си. Той 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отправен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към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трансцендентното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търсене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отговорите, 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тълпата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е в противовес.</a:t>
            </a:r>
          </a:p>
          <a:p>
            <a:endParaRPr lang="bg-BG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47664" y="3356992"/>
            <a:ext cx="5760640" cy="32449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726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Контрастът – основен похват в творбата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-4040270" y="1628800"/>
            <a:ext cx="4038600" cy="4525963"/>
          </a:xfrm>
        </p:spPr>
        <p:txBody>
          <a:bodyPr>
            <a:normAutofit/>
          </a:bodyPr>
          <a:lstStyle/>
          <a:p>
            <a:endParaRPr lang="bg-BG" dirty="0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611560" y="1700807"/>
            <a:ext cx="8075240" cy="4547593"/>
          </a:xfrm>
        </p:spPr>
        <p:txBody>
          <a:bodyPr>
            <a:normAutofit/>
          </a:bodyPr>
          <a:lstStyle/>
          <a:p>
            <a:pPr lvl="0">
              <a:buClr>
                <a:srgbClr val="FF388C"/>
              </a:buClr>
            </a:pPr>
            <a:r>
              <a:rPr lang="ru-RU" sz="2400" dirty="0" smtClean="0">
                <a:solidFill>
                  <a:prstClr val="white"/>
                </a:solidFill>
              </a:rPr>
              <a:t> </a:t>
            </a:r>
            <a:r>
              <a:rPr lang="ru-RU" sz="24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Светът</a:t>
            </a:r>
            <a:r>
              <a:rPr lang="ru-RU" sz="2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лирическия</a:t>
            </a:r>
            <a:r>
              <a:rPr lang="ru-RU" sz="2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Аз и </a:t>
            </a:r>
            <a:r>
              <a:rPr lang="ru-RU" sz="24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светът</a:t>
            </a:r>
            <a:r>
              <a:rPr lang="ru-RU" sz="2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тълпата</a:t>
            </a:r>
            <a:r>
              <a:rPr lang="ru-RU" sz="2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marL="64008" lvl="0" indent="0">
              <a:buClr>
                <a:srgbClr val="FF388C"/>
              </a:buClr>
              <a:buNone/>
            </a:pPr>
            <a:endParaRPr lang="ru-RU" sz="2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Clr>
                <a:srgbClr val="FF388C"/>
              </a:buClr>
            </a:pPr>
            <a:r>
              <a:rPr lang="ru-RU" sz="24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24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изнерадостната</a:t>
            </a:r>
            <a:r>
              <a:rPr lang="ru-RU" sz="2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маска на </a:t>
            </a:r>
            <a:r>
              <a:rPr lang="ru-RU" sz="24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вакханката</a:t>
            </a:r>
            <a:r>
              <a:rPr lang="ru-RU" sz="2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маската</a:t>
            </a:r>
            <a:r>
              <a:rPr lang="ru-RU" sz="2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смъртта</a:t>
            </a:r>
            <a:r>
              <a:rPr lang="ru-RU" sz="2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която</a:t>
            </a:r>
            <a:r>
              <a:rPr lang="ru-RU" sz="2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носи </a:t>
            </a:r>
            <a:r>
              <a:rPr lang="ru-RU" sz="24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Азът</a:t>
            </a:r>
            <a:endParaRPr lang="ru-RU" sz="2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Clr>
                <a:srgbClr val="FF388C"/>
              </a:buClr>
            </a:pPr>
            <a:endParaRPr lang="ru-RU" sz="2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Clr>
                <a:srgbClr val="FF388C"/>
              </a:buClr>
            </a:pPr>
            <a:r>
              <a:rPr lang="ru-RU" sz="24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Вечното</a:t>
            </a:r>
            <a:r>
              <a:rPr lang="ru-RU" sz="2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веселие на </a:t>
            </a:r>
            <a:r>
              <a:rPr lang="ru-RU" sz="2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живота и </a:t>
            </a:r>
            <a:r>
              <a:rPr lang="ru-RU" sz="24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мъчителните</a:t>
            </a:r>
            <a:r>
              <a:rPr lang="ru-RU" sz="2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въпроси</a:t>
            </a:r>
            <a:r>
              <a:rPr lang="ru-RU" sz="2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които</a:t>
            </a:r>
            <a:r>
              <a:rPr lang="ru-RU" sz="2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си </a:t>
            </a:r>
            <a:r>
              <a:rPr lang="ru-RU" sz="24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задава</a:t>
            </a:r>
            <a:r>
              <a:rPr lang="ru-RU" sz="2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героят</a:t>
            </a:r>
            <a:endParaRPr lang="ru-RU" sz="24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Clr>
                <a:srgbClr val="FF388C"/>
              </a:buClr>
            </a:pPr>
            <a:endParaRPr lang="ru-RU" sz="2400" dirty="0" smtClean="0">
              <a:solidFill>
                <a:prstClr val="white"/>
              </a:solidFill>
            </a:endParaRPr>
          </a:p>
          <a:p>
            <a:pPr lvl="0">
              <a:buClr>
                <a:srgbClr val="FF388C"/>
              </a:buClr>
            </a:pPr>
            <a:r>
              <a:rPr lang="ru-RU" sz="24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Устременост</a:t>
            </a:r>
            <a:r>
              <a:rPr lang="ru-RU" sz="2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към</a:t>
            </a:r>
            <a:r>
              <a:rPr lang="ru-RU" sz="2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познание и </a:t>
            </a:r>
            <a:r>
              <a:rPr lang="ru-RU" sz="24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копнеж</a:t>
            </a:r>
            <a:r>
              <a:rPr lang="ru-RU" sz="2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24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пълноценно</a:t>
            </a:r>
            <a:r>
              <a:rPr lang="ru-RU" sz="2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изживяване</a:t>
            </a:r>
            <a:r>
              <a:rPr lang="ru-RU" sz="2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радостите</a:t>
            </a:r>
            <a:r>
              <a:rPr lang="ru-RU" sz="24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от живота</a:t>
            </a:r>
          </a:p>
        </p:txBody>
      </p:sp>
    </p:spTree>
    <p:extLst>
      <p:ext uri="{BB962C8B-B14F-4D97-AF65-F5344CB8AC3E}">
        <p14:creationId xmlns:p14="http://schemas.microsoft.com/office/powerpoint/2010/main" val="49065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 smtClean="0"/>
              <a:t>Мястото на лирическия герой в карнавалния свят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g-BG" i="1" dirty="0" smtClean="0">
                <a:latin typeface="Monotype Corsiva" pitchFamily="66" charset="0"/>
              </a:rPr>
              <a:t>„</a:t>
            </a:r>
            <a:r>
              <a:rPr lang="bg-BG" sz="3200" i="1" dirty="0" smtClean="0">
                <a:latin typeface="Monotype Corsiva" pitchFamily="66" charset="0"/>
              </a:rPr>
              <a:t>Безцелно</a:t>
            </a:r>
            <a:r>
              <a:rPr lang="bg-BG" sz="3200" i="1" dirty="0" smtClean="0">
                <a:latin typeface="Monotype Corsiva" pitchFamily="66" charset="0"/>
              </a:rPr>
              <a:t>”</a:t>
            </a:r>
          </a:p>
          <a:p>
            <a:r>
              <a:rPr lang="bg-BG" sz="3200" i="1" dirty="0" smtClean="0">
                <a:latin typeface="Monotype Corsiva" pitchFamily="66" charset="0"/>
              </a:rPr>
              <a:t>„</a:t>
            </a:r>
            <a:r>
              <a:rPr lang="bg-BG" sz="3200" i="1" dirty="0" smtClean="0">
                <a:latin typeface="Monotype Corsiva" pitchFamily="66" charset="0"/>
              </a:rPr>
              <a:t>в </a:t>
            </a:r>
            <a:r>
              <a:rPr lang="bg-BG" sz="3200" i="1" dirty="0" smtClean="0">
                <a:latin typeface="Monotype Corsiva" pitchFamily="66" charset="0"/>
              </a:rPr>
              <a:t>печал… се лутах аз”</a:t>
            </a:r>
          </a:p>
          <a:p>
            <a:r>
              <a:rPr lang="bg-BG" sz="3200" i="1" dirty="0" smtClean="0">
                <a:latin typeface="Monotype Corsiva" pitchFamily="66" charset="0"/>
              </a:rPr>
              <a:t>„</a:t>
            </a:r>
            <a:r>
              <a:rPr lang="bg-BG" sz="3200" i="1" dirty="0" smtClean="0">
                <a:latin typeface="Monotype Corsiva" pitchFamily="66" charset="0"/>
              </a:rPr>
              <a:t>дълбаех </a:t>
            </a:r>
            <a:r>
              <a:rPr lang="bg-BG" sz="3200" i="1" dirty="0" smtClean="0">
                <a:latin typeface="Monotype Corsiva" pitchFamily="66" charset="0"/>
              </a:rPr>
              <a:t>ням”</a:t>
            </a:r>
          </a:p>
          <a:p>
            <a:r>
              <a:rPr lang="bg-BG" sz="3200" i="1" dirty="0" smtClean="0">
                <a:latin typeface="Monotype Corsiva" pitchFamily="66" charset="0"/>
              </a:rPr>
              <a:t>„</a:t>
            </a:r>
            <a:r>
              <a:rPr lang="bg-BG" sz="3200" i="1" dirty="0" smtClean="0">
                <a:latin typeface="Monotype Corsiva" pitchFamily="66" charset="0"/>
              </a:rPr>
              <a:t>улисан</a:t>
            </a:r>
            <a:r>
              <a:rPr lang="bg-BG" sz="3200" i="1" dirty="0" smtClean="0">
                <a:latin typeface="Monotype Corsiva" pitchFamily="66" charset="0"/>
              </a:rPr>
              <a:t>”</a:t>
            </a:r>
          </a:p>
          <a:p>
            <a:r>
              <a:rPr lang="bg-BG" sz="3200" i="1" dirty="0" smtClean="0">
                <a:latin typeface="Monotype Corsiva" pitchFamily="66" charset="0"/>
              </a:rPr>
              <a:t>„</a:t>
            </a:r>
            <a:r>
              <a:rPr lang="bg-BG" sz="3200" i="1" dirty="0" smtClean="0">
                <a:latin typeface="Monotype Corsiva" pitchFamily="66" charset="0"/>
              </a:rPr>
              <a:t>из </a:t>
            </a:r>
            <a:r>
              <a:rPr lang="bg-BG" sz="3200" i="1" dirty="0" smtClean="0">
                <a:latin typeface="Monotype Corsiva" pitchFamily="66" charset="0"/>
              </a:rPr>
              <a:t>тълпата като луд”</a:t>
            </a:r>
          </a:p>
          <a:p>
            <a:r>
              <a:rPr lang="bg-BG" sz="3200" i="1" dirty="0" smtClean="0">
                <a:latin typeface="Monotype Corsiva" pitchFamily="66" charset="0"/>
              </a:rPr>
              <a:t>„</a:t>
            </a:r>
            <a:r>
              <a:rPr lang="bg-BG" sz="3200" i="1" dirty="0" smtClean="0">
                <a:latin typeface="Monotype Corsiva" pitchFamily="66" charset="0"/>
              </a:rPr>
              <a:t>сърцето </a:t>
            </a:r>
            <a:r>
              <a:rPr lang="bg-BG" sz="3200" i="1" dirty="0" smtClean="0">
                <a:latin typeface="Monotype Corsiva" pitchFamily="66" charset="0"/>
              </a:rPr>
              <a:t>ми замръзна”</a:t>
            </a:r>
          </a:p>
          <a:p>
            <a:pPr marL="64008" indent="0">
              <a:buNone/>
            </a:pPr>
            <a:endParaRPr lang="bg-BG" dirty="0" smtClean="0"/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00013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лавие 4"/>
          <p:cNvSpPr>
            <a:spLocks noGrp="1"/>
          </p:cNvSpPr>
          <p:nvPr>
            <p:ph type="title"/>
          </p:nvPr>
        </p:nvSpPr>
        <p:spPr>
          <a:xfrm>
            <a:off x="467544" y="267494"/>
            <a:ext cx="8219256" cy="1073274"/>
          </a:xfrm>
        </p:spPr>
        <p:txBody>
          <a:bodyPr>
            <a:normAutofit fontScale="90000"/>
          </a:bodyPr>
          <a:lstStyle/>
          <a:p>
            <a:r>
              <a:rPr lang="bg-BG" dirty="0" smtClean="0"/>
              <a:t>Лирическият герой в творбата</a:t>
            </a:r>
            <a:endParaRPr lang="bg-BG" dirty="0"/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idx="1"/>
          </p:nvPr>
        </p:nvSpPr>
        <p:spPr>
          <a:xfrm>
            <a:off x="0" y="1268760"/>
            <a:ext cx="8964488" cy="5184576"/>
          </a:xfrm>
        </p:spPr>
        <p:txBody>
          <a:bodyPr>
            <a:normAutofit lnSpcReduction="10000"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Светът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Яворовия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лирически герой е свят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самотния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разум, свят на раздвоения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човек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който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намери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своя покой. Затворен в мрака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този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свят, той 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принуден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 носи в себе си неутолимо страдание,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разяждаща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жажда по познание,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която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бъде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удовлетворена.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неговото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лице е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въплътен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поетът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човекът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на духа и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интелектуалното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начало,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изначално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свърано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търсенето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Фаустовско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начало в образа на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лирическия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герой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Прозренията на лирическия герой</a:t>
            </a:r>
            <a:br>
              <a:rPr lang="bg-BG" dirty="0" smtClean="0"/>
            </a:br>
            <a:r>
              <a:rPr lang="bg-BG" dirty="0" smtClean="0"/>
              <a:t>в творбата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g-BG" i="1" dirty="0" smtClean="0">
                <a:latin typeface="Monotype Corsiva" pitchFamily="66" charset="0"/>
              </a:rPr>
              <a:t>„</a:t>
            </a:r>
            <a:r>
              <a:rPr lang="ru-RU" i="1" dirty="0" err="1" smtClean="0">
                <a:latin typeface="Monotype Corsiva" pitchFamily="66" charset="0"/>
              </a:rPr>
              <a:t>Беше</a:t>
            </a:r>
            <a:r>
              <a:rPr lang="ru-RU" i="1" dirty="0" smtClean="0">
                <a:latin typeface="Monotype Corsiva" pitchFamily="66" charset="0"/>
              </a:rPr>
              <a:t> </a:t>
            </a:r>
            <a:r>
              <a:rPr lang="ru-RU" i="1" dirty="0" err="1" smtClean="0">
                <a:latin typeface="Monotype Corsiva" pitchFamily="66" charset="0"/>
              </a:rPr>
              <a:t>ден,свалих</a:t>
            </a:r>
            <a:r>
              <a:rPr lang="ru-RU" i="1" dirty="0" smtClean="0">
                <a:latin typeface="Monotype Corsiva" pitchFamily="66" charset="0"/>
              </a:rPr>
              <a:t> аз </a:t>
            </a:r>
            <a:r>
              <a:rPr lang="ru-RU" i="1" dirty="0" err="1" smtClean="0">
                <a:latin typeface="Monotype Corsiva" pitchFamily="66" charset="0"/>
              </a:rPr>
              <a:t>маската</a:t>
            </a:r>
            <a:r>
              <a:rPr lang="ru-RU" i="1" dirty="0" smtClean="0">
                <a:latin typeface="Monotype Corsiva" pitchFamily="66" charset="0"/>
              </a:rPr>
              <a:t> </a:t>
            </a:r>
            <a:r>
              <a:rPr lang="ru-RU" i="1" dirty="0" err="1" smtClean="0">
                <a:latin typeface="Monotype Corsiva" pitchFamily="66" charset="0"/>
              </a:rPr>
              <a:t>му</a:t>
            </a:r>
            <a:r>
              <a:rPr lang="ru-RU" i="1" dirty="0" smtClean="0">
                <a:latin typeface="Monotype Corsiva" pitchFamily="66" charset="0"/>
              </a:rPr>
              <a:t> и пред мен</a:t>
            </a:r>
            <a:r>
              <a:rPr lang="en-US" i="1" dirty="0" smtClean="0">
                <a:latin typeface="Monotype Corsiva" pitchFamily="66" charset="0"/>
              </a:rPr>
              <a:t> </a:t>
            </a:r>
            <a:r>
              <a:rPr lang="ru-RU" i="1" dirty="0" err="1" smtClean="0">
                <a:latin typeface="Monotype Corsiva" pitchFamily="66" charset="0"/>
              </a:rPr>
              <a:t>въздъхна</a:t>
            </a:r>
            <a:r>
              <a:rPr lang="ru-RU" i="1" dirty="0" smtClean="0">
                <a:latin typeface="Monotype Corsiva" pitchFamily="66" charset="0"/>
              </a:rPr>
              <a:t> </a:t>
            </a:r>
            <a:r>
              <a:rPr lang="ru-RU" i="1" dirty="0" err="1" smtClean="0">
                <a:latin typeface="Monotype Corsiva" pitchFamily="66" charset="0"/>
              </a:rPr>
              <a:t>нощ</a:t>
            </a:r>
            <a:r>
              <a:rPr lang="ru-RU" i="1" dirty="0" smtClean="0">
                <a:latin typeface="Monotype Corsiva" pitchFamily="66" charset="0"/>
              </a:rPr>
              <a:t>, и вече се не </a:t>
            </a:r>
            <a:r>
              <a:rPr lang="ru-RU" i="1" dirty="0" err="1" smtClean="0">
                <a:latin typeface="Monotype Corsiva" pitchFamily="66" charset="0"/>
              </a:rPr>
              <a:t>съмна</a:t>
            </a:r>
            <a:r>
              <a:rPr lang="ru-RU" i="1" dirty="0" smtClean="0">
                <a:latin typeface="Monotype Corsiva" pitchFamily="66" charset="0"/>
              </a:rPr>
              <a:t>...</a:t>
            </a:r>
            <a:r>
              <a:rPr lang="en-US" i="1" dirty="0" smtClean="0">
                <a:latin typeface="Monotype Corsiva" pitchFamily="66" charset="0"/>
              </a:rPr>
              <a:t>”</a:t>
            </a:r>
          </a:p>
          <a:p>
            <a:r>
              <a:rPr lang="bg-BG" i="1" dirty="0" smtClean="0">
                <a:latin typeface="Monotype Corsiva" pitchFamily="66" charset="0"/>
              </a:rPr>
              <a:t>„</a:t>
            </a:r>
            <a:r>
              <a:rPr lang="ru-RU" i="1" dirty="0" err="1" smtClean="0">
                <a:latin typeface="Monotype Corsiva" pitchFamily="66" charset="0"/>
              </a:rPr>
              <a:t>Смъртта</a:t>
            </a:r>
            <a:r>
              <a:rPr lang="ru-RU" i="1" dirty="0" smtClean="0">
                <a:latin typeface="Monotype Corsiva" pitchFamily="66" charset="0"/>
              </a:rPr>
              <a:t> </a:t>
            </a:r>
            <a:r>
              <a:rPr lang="ru-RU" i="1" dirty="0" smtClean="0">
                <a:latin typeface="Monotype Corsiva" pitchFamily="66" charset="0"/>
              </a:rPr>
              <a:t>- не </a:t>
            </a:r>
            <a:r>
              <a:rPr lang="ru-RU" i="1" dirty="0" err="1" smtClean="0">
                <a:latin typeface="Monotype Corsiva" pitchFamily="66" charset="0"/>
              </a:rPr>
              <a:t>виждам</a:t>
            </a:r>
            <a:r>
              <a:rPr lang="ru-RU" i="1" dirty="0" smtClean="0">
                <a:latin typeface="Monotype Corsiva" pitchFamily="66" charset="0"/>
              </a:rPr>
              <a:t> </a:t>
            </a:r>
            <a:r>
              <a:rPr lang="ru-RU" i="1" dirty="0" err="1" smtClean="0">
                <a:latin typeface="Monotype Corsiva" pitchFamily="66" charset="0"/>
              </a:rPr>
              <a:t>друго</a:t>
            </a:r>
            <a:r>
              <a:rPr lang="ru-RU" i="1" dirty="0" smtClean="0">
                <a:latin typeface="Monotype Corsiva" pitchFamily="66" charset="0"/>
              </a:rPr>
              <a:t> в </a:t>
            </a:r>
            <a:r>
              <a:rPr lang="ru-RU" i="1" dirty="0" err="1" smtClean="0">
                <a:latin typeface="Monotype Corsiva" pitchFamily="66" charset="0"/>
              </a:rPr>
              <a:t>белия</a:t>
            </a:r>
            <a:r>
              <a:rPr lang="ru-RU" i="1" dirty="0" smtClean="0">
                <a:latin typeface="Monotype Corsiva" pitchFamily="66" charset="0"/>
              </a:rPr>
              <a:t> кивот на </a:t>
            </a:r>
            <a:r>
              <a:rPr lang="ru-RU" i="1" dirty="0" err="1" smtClean="0">
                <a:latin typeface="Monotype Corsiva" pitchFamily="66" charset="0"/>
              </a:rPr>
              <a:t>твоите</a:t>
            </a:r>
            <a:r>
              <a:rPr lang="ru-RU" i="1" dirty="0" smtClean="0">
                <a:latin typeface="Monotype Corsiva" pitchFamily="66" charset="0"/>
              </a:rPr>
              <a:t> скрижали </a:t>
            </a:r>
            <a:r>
              <a:rPr lang="ru-RU" i="1" dirty="0" err="1" smtClean="0">
                <a:latin typeface="Monotype Corsiva" pitchFamily="66" charset="0"/>
              </a:rPr>
              <a:t>тайни</a:t>
            </a:r>
            <a:r>
              <a:rPr lang="ru-RU" i="1" dirty="0" smtClean="0">
                <a:latin typeface="Monotype Corsiva" pitchFamily="66" charset="0"/>
              </a:rPr>
              <a:t>, о живот!</a:t>
            </a:r>
            <a:r>
              <a:rPr lang="en-US" i="1" dirty="0" smtClean="0">
                <a:latin typeface="Monotype Corsiva" pitchFamily="66" charset="0"/>
              </a:rPr>
              <a:t>”</a:t>
            </a:r>
          </a:p>
          <a:p>
            <a:r>
              <a:rPr lang="bg-BG" i="1" dirty="0" smtClean="0">
                <a:latin typeface="Monotype Corsiva" pitchFamily="66" charset="0"/>
              </a:rPr>
              <a:t>„</a:t>
            </a:r>
            <a:r>
              <a:rPr lang="ru-RU" i="1" dirty="0" smtClean="0">
                <a:latin typeface="Monotype Corsiva" pitchFamily="66" charset="0"/>
              </a:rPr>
              <a:t>Млад </a:t>
            </a:r>
            <a:r>
              <a:rPr lang="ru-RU" i="1" dirty="0" smtClean="0">
                <a:latin typeface="Monotype Corsiva" pitchFamily="66" charset="0"/>
              </a:rPr>
              <a:t>-на </a:t>
            </a:r>
            <a:r>
              <a:rPr lang="ru-RU" i="1" dirty="0" err="1" smtClean="0">
                <a:latin typeface="Monotype Corsiva" pitchFamily="66" charset="0"/>
              </a:rPr>
              <a:t>младост</a:t>
            </a:r>
            <a:r>
              <a:rPr lang="ru-RU" i="1" dirty="0" smtClean="0">
                <a:latin typeface="Monotype Corsiva" pitchFamily="66" charset="0"/>
              </a:rPr>
              <a:t> зноя не </a:t>
            </a:r>
            <a:r>
              <a:rPr lang="ru-RU" i="1" dirty="0" err="1" smtClean="0">
                <a:latin typeface="Monotype Corsiva" pitchFamily="66" charset="0"/>
              </a:rPr>
              <a:t>усетих</a:t>
            </a:r>
            <a:r>
              <a:rPr lang="ru-RU" i="1" dirty="0" smtClean="0">
                <a:latin typeface="Monotype Corsiva" pitchFamily="66" charset="0"/>
              </a:rPr>
              <a:t>. С ласка</a:t>
            </a:r>
            <a:r>
              <a:rPr lang="en-US" i="1" dirty="0" smtClean="0">
                <a:latin typeface="Monotype Corsiva" pitchFamily="66" charset="0"/>
              </a:rPr>
              <a:t> </a:t>
            </a:r>
            <a:r>
              <a:rPr lang="ru-RU" i="1" dirty="0" smtClean="0">
                <a:latin typeface="Monotype Corsiva" pitchFamily="66" charset="0"/>
              </a:rPr>
              <a:t>край мене, о живот </a:t>
            </a:r>
            <a:r>
              <a:rPr lang="ru-RU" i="1" dirty="0" err="1" smtClean="0">
                <a:latin typeface="Monotype Corsiva" pitchFamily="66" charset="0"/>
              </a:rPr>
              <a:t>благоухан,защо</a:t>
            </a:r>
            <a:r>
              <a:rPr lang="ru-RU" i="1" dirty="0" smtClean="0">
                <a:latin typeface="Monotype Corsiva" pitchFamily="66" charset="0"/>
              </a:rPr>
              <a:t> не </a:t>
            </a:r>
            <a:r>
              <a:rPr lang="ru-RU" i="1" dirty="0" err="1" smtClean="0">
                <a:latin typeface="Monotype Corsiva" pitchFamily="66" charset="0"/>
              </a:rPr>
              <a:t>спреш</a:t>
            </a:r>
            <a:r>
              <a:rPr lang="ru-RU" i="1" dirty="0" smtClean="0">
                <a:latin typeface="Monotype Corsiva" pitchFamily="66" charset="0"/>
              </a:rPr>
              <a:t>?</a:t>
            </a:r>
            <a:r>
              <a:rPr lang="en-US" i="1" dirty="0" smtClean="0">
                <a:latin typeface="Monotype Corsiva" pitchFamily="66" charset="0"/>
              </a:rPr>
              <a:t>”</a:t>
            </a:r>
          </a:p>
          <a:p>
            <a:r>
              <a:rPr lang="bg-BG" i="1" dirty="0" smtClean="0">
                <a:latin typeface="Monotype Corsiva" pitchFamily="66" charset="0"/>
              </a:rPr>
              <a:t>„</a:t>
            </a:r>
            <a:r>
              <a:rPr lang="ru-RU" i="1" dirty="0" err="1" smtClean="0">
                <a:latin typeface="Monotype Corsiva" pitchFamily="66" charset="0"/>
              </a:rPr>
              <a:t>Сразително</a:t>
            </a:r>
            <a:r>
              <a:rPr lang="ru-RU" i="1" dirty="0" smtClean="0">
                <a:latin typeface="Monotype Corsiva" pitchFamily="66" charset="0"/>
              </a:rPr>
              <a:t> </a:t>
            </a:r>
            <a:r>
              <a:rPr lang="ru-RU" i="1" dirty="0" err="1" smtClean="0">
                <a:latin typeface="Monotype Corsiva" pitchFamily="66" charset="0"/>
              </a:rPr>
              <a:t>желан</a:t>
            </a:r>
            <a:r>
              <a:rPr lang="en-US" i="1" dirty="0" smtClean="0">
                <a:latin typeface="Monotype Corsiva" pitchFamily="66" charset="0"/>
              </a:rPr>
              <a:t> </a:t>
            </a:r>
            <a:r>
              <a:rPr lang="ru-RU" i="1" dirty="0" smtClean="0">
                <a:latin typeface="Monotype Corsiva" pitchFamily="66" charset="0"/>
              </a:rPr>
              <a:t>на </a:t>
            </a:r>
            <a:r>
              <a:rPr lang="ru-RU" i="1" dirty="0" err="1" smtClean="0">
                <a:latin typeface="Monotype Corsiva" pitchFamily="66" charset="0"/>
              </a:rPr>
              <a:t>всяка</a:t>
            </a:r>
            <a:r>
              <a:rPr lang="ru-RU" i="1" dirty="0" smtClean="0">
                <a:latin typeface="Monotype Corsiva" pitchFamily="66" charset="0"/>
              </a:rPr>
              <a:t> </a:t>
            </a:r>
            <a:r>
              <a:rPr lang="ru-RU" i="1" dirty="0" err="1" smtClean="0">
                <a:latin typeface="Monotype Corsiva" pitchFamily="66" charset="0"/>
              </a:rPr>
              <a:t>смърт</a:t>
            </a:r>
            <a:r>
              <a:rPr lang="ru-RU" i="1" dirty="0" smtClean="0">
                <a:latin typeface="Monotype Corsiva" pitchFamily="66" charset="0"/>
              </a:rPr>
              <a:t>, </a:t>
            </a:r>
            <a:r>
              <a:rPr lang="ru-RU" i="1" dirty="0" err="1" smtClean="0">
                <a:latin typeface="Monotype Corsiva" pitchFamily="66" charset="0"/>
              </a:rPr>
              <a:t>що</a:t>
            </a:r>
            <a:r>
              <a:rPr lang="ru-RU" i="1" dirty="0" smtClean="0">
                <a:latin typeface="Monotype Corsiva" pitchFamily="66" charset="0"/>
              </a:rPr>
              <a:t> </a:t>
            </a:r>
            <a:r>
              <a:rPr lang="ru-RU" i="1" dirty="0" err="1" smtClean="0">
                <a:latin typeface="Monotype Corsiva" pitchFamily="66" charset="0"/>
              </a:rPr>
              <a:t>значи</a:t>
            </a:r>
            <a:r>
              <a:rPr lang="ru-RU" i="1" dirty="0" smtClean="0">
                <a:latin typeface="Monotype Corsiva" pitchFamily="66" charset="0"/>
              </a:rPr>
              <a:t> тая маска - !"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Прозренията на лирическия 				герой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Лирическият герой разбира, че животът е временен и единственото истинско нещо в него е смъртта. Зад многобройните маски на живота се крие смъртта.От друга страна, стоят горчивите прозрения за пропилян живот и неизживяна младост като резултат от драматичните търсения на лирическия герой.</a:t>
            </a:r>
          </a:p>
          <a:p>
            <a:r>
              <a:rPr lang="en-GB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Усещан</a:t>
            </a:r>
            <a:r>
              <a:rPr lang="bg-BG" dirty="0" err="1" smtClean="0">
                <a:latin typeface="Times New Roman" pitchFamily="18" charset="0"/>
                <a:cs typeface="Times New Roman" pitchFamily="18" charset="0"/>
              </a:rPr>
              <a:t>ия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безсмислието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битието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личната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драма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лирическия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герой</a:t>
            </a:r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се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засилва</a:t>
            </a:r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от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повърхнинния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семантичен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пласт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текста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който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преобладават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лексикални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единици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отрицателна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емоционална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стойност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GB" b="1" dirty="0"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en-GB" b="1" dirty="0" err="1">
                <a:latin typeface="Times New Roman" pitchFamily="18" charset="0"/>
                <a:cs typeface="Times New Roman" pitchFamily="18" charset="0"/>
              </a:rPr>
              <a:t>безцелно</a:t>
            </a:r>
            <a:r>
              <a:rPr lang="en-GB" b="1" dirty="0">
                <a:latin typeface="Times New Roman" pitchFamily="18" charset="0"/>
                <a:cs typeface="Times New Roman" pitchFamily="18" charset="0"/>
              </a:rPr>
              <a:t>”, „</a:t>
            </a:r>
            <a:r>
              <a:rPr lang="en-GB" b="1" dirty="0" err="1">
                <a:latin typeface="Times New Roman" pitchFamily="18" charset="0"/>
                <a:cs typeface="Times New Roman" pitchFamily="18" charset="0"/>
              </a:rPr>
              <a:t>печал</a:t>
            </a:r>
            <a:r>
              <a:rPr lang="en-GB" b="1" dirty="0">
                <a:latin typeface="Times New Roman" pitchFamily="18" charset="0"/>
                <a:cs typeface="Times New Roman" pitchFamily="18" charset="0"/>
              </a:rPr>
              <a:t>”, „</a:t>
            </a:r>
            <a:r>
              <a:rPr lang="en-GB" b="1" dirty="0" err="1">
                <a:latin typeface="Times New Roman" pitchFamily="18" charset="0"/>
                <a:cs typeface="Times New Roman" pitchFamily="18" charset="0"/>
              </a:rPr>
              <a:t>луд</a:t>
            </a:r>
            <a:r>
              <a:rPr lang="en-GB" b="1" dirty="0">
                <a:latin typeface="Times New Roman" pitchFamily="18" charset="0"/>
                <a:cs typeface="Times New Roman" pitchFamily="18" charset="0"/>
              </a:rPr>
              <a:t>” , „</a:t>
            </a:r>
            <a:r>
              <a:rPr lang="en-GB" b="1" dirty="0" err="1">
                <a:latin typeface="Times New Roman" pitchFamily="18" charset="0"/>
                <a:cs typeface="Times New Roman" pitchFamily="18" charset="0"/>
              </a:rPr>
              <a:t>сълзи</a:t>
            </a:r>
            <a:r>
              <a:rPr lang="en-GB" b="1" dirty="0">
                <a:latin typeface="Times New Roman" pitchFamily="18" charset="0"/>
                <a:cs typeface="Times New Roman" pitchFamily="18" charset="0"/>
              </a:rPr>
              <a:t>”, „</a:t>
            </a:r>
            <a:r>
              <a:rPr lang="en-GB" b="1" dirty="0" err="1">
                <a:latin typeface="Times New Roman" pitchFamily="18" charset="0"/>
                <a:cs typeface="Times New Roman" pitchFamily="18" charset="0"/>
              </a:rPr>
              <a:t>мъртвея</a:t>
            </a:r>
            <a:r>
              <a:rPr lang="en-GB" b="1" dirty="0">
                <a:latin typeface="Times New Roman" pitchFamily="18" charset="0"/>
                <a:cs typeface="Times New Roman" pitchFamily="18" charset="0"/>
              </a:rPr>
              <a:t>” , „</a:t>
            </a:r>
            <a:r>
              <a:rPr lang="en-GB" b="1" dirty="0" err="1">
                <a:latin typeface="Times New Roman" pitchFamily="18" charset="0"/>
                <a:cs typeface="Times New Roman" pitchFamily="18" charset="0"/>
              </a:rPr>
              <a:t>студ</a:t>
            </a:r>
            <a:r>
              <a:rPr lang="en-GB" b="1" dirty="0">
                <a:latin typeface="Times New Roman" pitchFamily="18" charset="0"/>
                <a:cs typeface="Times New Roman" pitchFamily="18" charset="0"/>
              </a:rPr>
              <a:t>” , „</a:t>
            </a:r>
            <a:r>
              <a:rPr lang="en-GB" b="1" dirty="0" err="1">
                <a:latin typeface="Times New Roman" pitchFamily="18" charset="0"/>
                <a:cs typeface="Times New Roman" pitchFamily="18" charset="0"/>
              </a:rPr>
              <a:t>замръзна</a:t>
            </a:r>
            <a:r>
              <a:rPr lang="en-GB" b="1" dirty="0">
                <a:latin typeface="Times New Roman" pitchFamily="18" charset="0"/>
                <a:cs typeface="Times New Roman" pitchFamily="18" charset="0"/>
              </a:rPr>
              <a:t>”, „</a:t>
            </a:r>
            <a:r>
              <a:rPr lang="en-GB" b="1" dirty="0" err="1">
                <a:latin typeface="Times New Roman" pitchFamily="18" charset="0"/>
                <a:cs typeface="Times New Roman" pitchFamily="18" charset="0"/>
              </a:rPr>
              <a:t>смърт</a:t>
            </a:r>
            <a:r>
              <a:rPr lang="en-GB" b="1" dirty="0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bg-BG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Мотивите за </a:t>
            </a:r>
            <a:r>
              <a:rPr lang="bg-BG" b="1" dirty="0" smtClean="0">
                <a:latin typeface="Times New Roman" pitchFamily="18" charset="0"/>
                <a:cs typeface="Times New Roman" pitchFamily="18" charset="0"/>
              </a:rPr>
              <a:t>тъмнината и ослепяването</a:t>
            </a:r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 са метафори на трагичните прозрения за отчайващата същност на битието смърт и за </a:t>
            </a:r>
            <a:r>
              <a:rPr lang="bg-BG" b="1" dirty="0" smtClean="0">
                <a:latin typeface="Times New Roman" pitchFamily="18" charset="0"/>
                <a:cs typeface="Times New Roman" pitchFamily="18" charset="0"/>
              </a:rPr>
              <a:t>карнавалното</a:t>
            </a:r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, фалшивото, лице на живота. </a:t>
            </a:r>
          </a:p>
          <a:p>
            <a:endParaRPr lang="bg-B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Контейнер за съдържание 5"/>
          <p:cNvSpPr>
            <a:spLocks noGrp="1"/>
          </p:cNvSpPr>
          <p:nvPr>
            <p:ph sz="quarter" idx="2"/>
          </p:nvPr>
        </p:nvSpPr>
        <p:spPr>
          <a:xfrm>
            <a:off x="252822" y="583813"/>
            <a:ext cx="4173860" cy="5937523"/>
          </a:xfrm>
        </p:spPr>
        <p:txBody>
          <a:bodyPr>
            <a:noAutofit/>
          </a:bodyPr>
          <a:lstStyle/>
          <a:p>
            <a:pPr marL="64008" indent="0">
              <a:buNone/>
            </a:pPr>
            <a:r>
              <a:rPr lang="ru-RU" sz="1800" i="1" dirty="0" smtClean="0">
                <a:latin typeface="Monotype Corsiva" pitchFamily="66" charset="0"/>
              </a:rPr>
              <a:t>Вл. </a:t>
            </a:r>
            <a:r>
              <a:rPr lang="ru-RU" sz="1800" i="1" dirty="0" smtClean="0">
                <a:latin typeface="Monotype Corsiva" pitchFamily="66" charset="0"/>
              </a:rPr>
              <a:t>Василеву</a:t>
            </a:r>
            <a:endParaRPr lang="ru-RU" sz="1800" dirty="0">
              <a:latin typeface="Monotype Corsiva" pitchFamily="66" charset="0"/>
            </a:endParaRPr>
          </a:p>
          <a:p>
            <a:pPr marL="64008" indent="0">
              <a:buNone/>
            </a:pPr>
            <a:r>
              <a:rPr lang="ru-RU" sz="1600" dirty="0" err="1">
                <a:latin typeface="Monotype Corsiva" pitchFamily="66" charset="0"/>
              </a:rPr>
              <a:t>Ден</a:t>
            </a:r>
            <a:r>
              <a:rPr lang="ru-RU" sz="1600" dirty="0">
                <a:latin typeface="Monotype Corsiva" pitchFamily="66" charset="0"/>
              </a:rPr>
              <a:t> </a:t>
            </a:r>
            <a:r>
              <a:rPr lang="ru-RU" sz="1600" dirty="0" err="1">
                <a:latin typeface="Monotype Corsiva" pitchFamily="66" charset="0"/>
              </a:rPr>
              <a:t>карнавален</a:t>
            </a:r>
            <a:r>
              <a:rPr lang="ru-RU" sz="1600" dirty="0">
                <a:latin typeface="Monotype Corsiva" pitchFamily="66" charset="0"/>
              </a:rPr>
              <a:t>, </a:t>
            </a:r>
            <a:r>
              <a:rPr lang="ru-RU" sz="1600" dirty="0" err="1">
                <a:latin typeface="Monotype Corsiva" pitchFamily="66" charset="0"/>
              </a:rPr>
              <a:t>времето</a:t>
            </a:r>
            <a:r>
              <a:rPr lang="ru-RU" sz="1600" dirty="0">
                <a:latin typeface="Monotype Corsiva" pitchFamily="66" charset="0"/>
              </a:rPr>
              <a:t> </a:t>
            </a:r>
            <a:r>
              <a:rPr lang="ru-RU" sz="1600" dirty="0" err="1">
                <a:latin typeface="Monotype Corsiva" pitchFamily="66" charset="0"/>
              </a:rPr>
              <a:t>неделно</a:t>
            </a:r>
            <a:endParaRPr lang="ru-RU" sz="1600" dirty="0">
              <a:latin typeface="Monotype Corsiva" pitchFamily="66" charset="0"/>
            </a:endParaRPr>
          </a:p>
          <a:p>
            <a:pPr marL="64008" indent="0">
              <a:buNone/>
            </a:pPr>
            <a:r>
              <a:rPr lang="ru-RU" sz="1600" dirty="0" err="1">
                <a:latin typeface="Monotype Corsiva" pitchFamily="66" charset="0"/>
              </a:rPr>
              <a:t>зовеше</a:t>
            </a:r>
            <a:r>
              <a:rPr lang="ru-RU" sz="1600" dirty="0">
                <a:latin typeface="Monotype Corsiva" pitchFamily="66" charset="0"/>
              </a:rPr>
              <a:t> </a:t>
            </a:r>
            <a:r>
              <a:rPr lang="ru-RU" sz="1600" dirty="0" err="1">
                <a:latin typeface="Monotype Corsiva" pitchFamily="66" charset="0"/>
              </a:rPr>
              <a:t>хората</a:t>
            </a:r>
            <a:r>
              <a:rPr lang="ru-RU" sz="1600" dirty="0">
                <a:latin typeface="Monotype Corsiva" pitchFamily="66" charset="0"/>
              </a:rPr>
              <a:t> </a:t>
            </a:r>
            <a:r>
              <a:rPr lang="ru-RU" sz="1600" dirty="0" err="1">
                <a:latin typeface="Monotype Corsiva" pitchFamily="66" charset="0"/>
              </a:rPr>
              <a:t>навън</a:t>
            </a:r>
            <a:r>
              <a:rPr lang="ru-RU" sz="1600" dirty="0">
                <a:latin typeface="Monotype Corsiva" pitchFamily="66" charset="0"/>
              </a:rPr>
              <a:t>: </a:t>
            </a:r>
            <a:r>
              <a:rPr lang="ru-RU" sz="1600" dirty="0" err="1">
                <a:latin typeface="Monotype Corsiva" pitchFamily="66" charset="0"/>
              </a:rPr>
              <a:t>тълпа</a:t>
            </a:r>
            <a:endParaRPr lang="ru-RU" sz="1600" dirty="0">
              <a:latin typeface="Monotype Corsiva" pitchFamily="66" charset="0"/>
            </a:endParaRPr>
          </a:p>
          <a:p>
            <a:pPr marL="64008" indent="0">
              <a:buNone/>
            </a:pPr>
            <a:r>
              <a:rPr lang="ru-RU" sz="1600" dirty="0" err="1">
                <a:latin typeface="Monotype Corsiva" pitchFamily="66" charset="0"/>
              </a:rPr>
              <a:t>гъмжеше</a:t>
            </a:r>
            <a:r>
              <a:rPr lang="ru-RU" sz="1600" dirty="0">
                <a:latin typeface="Monotype Corsiva" pitchFamily="66" charset="0"/>
              </a:rPr>
              <a:t> из града. </a:t>
            </a:r>
            <a:r>
              <a:rPr lang="ru-RU" sz="1600" dirty="0" err="1">
                <a:latin typeface="Monotype Corsiva" pitchFamily="66" charset="0"/>
              </a:rPr>
              <a:t>Безцелно</a:t>
            </a:r>
            <a:r>
              <a:rPr lang="ru-RU" sz="1600" dirty="0">
                <a:latin typeface="Monotype Corsiva" pitchFamily="66" charset="0"/>
              </a:rPr>
              <a:t>,</a:t>
            </a:r>
          </a:p>
          <a:p>
            <a:pPr marL="64008" indent="0">
              <a:buNone/>
            </a:pPr>
            <a:r>
              <a:rPr lang="ru-RU" sz="1600" dirty="0">
                <a:latin typeface="Monotype Corsiva" pitchFamily="66" charset="0"/>
              </a:rPr>
              <a:t>в </a:t>
            </a:r>
            <a:r>
              <a:rPr lang="ru-RU" sz="1600" dirty="0" err="1">
                <a:latin typeface="Monotype Corsiva" pitchFamily="66" charset="0"/>
              </a:rPr>
              <a:t>печал</a:t>
            </a:r>
            <a:r>
              <a:rPr lang="ru-RU" sz="1600" dirty="0">
                <a:latin typeface="Monotype Corsiva" pitchFamily="66" charset="0"/>
              </a:rPr>
              <a:t>, </a:t>
            </a:r>
            <a:r>
              <a:rPr lang="ru-RU" sz="1600" dirty="0" err="1">
                <a:latin typeface="Monotype Corsiva" pitchFamily="66" charset="0"/>
              </a:rPr>
              <a:t>която</a:t>
            </a:r>
            <a:r>
              <a:rPr lang="ru-RU" sz="1600" dirty="0">
                <a:latin typeface="Monotype Corsiva" pitchFamily="66" charset="0"/>
              </a:rPr>
              <a:t> </a:t>
            </a:r>
            <a:r>
              <a:rPr lang="ru-RU" sz="1600" dirty="0" err="1">
                <a:latin typeface="Monotype Corsiva" pitchFamily="66" charset="0"/>
              </a:rPr>
              <a:t>нивга</a:t>
            </a:r>
            <a:r>
              <a:rPr lang="ru-RU" sz="1600" dirty="0">
                <a:latin typeface="Monotype Corsiva" pitchFamily="66" charset="0"/>
              </a:rPr>
              <a:t> не </a:t>
            </a:r>
            <a:r>
              <a:rPr lang="ru-RU" sz="1600" dirty="0" err="1">
                <a:latin typeface="Monotype Corsiva" pitchFamily="66" charset="0"/>
              </a:rPr>
              <a:t>заспа</a:t>
            </a:r>
            <a:r>
              <a:rPr lang="ru-RU" sz="1600" dirty="0">
                <a:latin typeface="Monotype Corsiva" pitchFamily="66" charset="0"/>
              </a:rPr>
              <a:t>,</a:t>
            </a:r>
          </a:p>
          <a:p>
            <a:pPr marL="64008" indent="0">
              <a:buNone/>
            </a:pPr>
            <a:r>
              <a:rPr lang="ru-RU" sz="1600" dirty="0">
                <a:latin typeface="Monotype Corsiva" pitchFamily="66" charset="0"/>
              </a:rPr>
              <a:t>се </a:t>
            </a:r>
            <a:r>
              <a:rPr lang="ru-RU" sz="1600" dirty="0" err="1">
                <a:latin typeface="Monotype Corsiva" pitchFamily="66" charset="0"/>
              </a:rPr>
              <a:t>лутах</a:t>
            </a:r>
            <a:r>
              <a:rPr lang="ru-RU" sz="1600" dirty="0">
                <a:latin typeface="Monotype Corsiva" pitchFamily="66" charset="0"/>
              </a:rPr>
              <a:t> аз. </a:t>
            </a:r>
            <a:r>
              <a:rPr lang="ru-RU" sz="1600" dirty="0" err="1">
                <a:latin typeface="Monotype Corsiva" pitchFamily="66" charset="0"/>
              </a:rPr>
              <a:t>Свръхземните</a:t>
            </a:r>
            <a:r>
              <a:rPr lang="ru-RU" sz="1600" dirty="0">
                <a:latin typeface="Monotype Corsiva" pitchFamily="66" charset="0"/>
              </a:rPr>
              <a:t> </a:t>
            </a:r>
            <a:r>
              <a:rPr lang="ru-RU" sz="1600" dirty="0" err="1">
                <a:latin typeface="Monotype Corsiva" pitchFamily="66" charset="0"/>
              </a:rPr>
              <a:t>въпроси</a:t>
            </a:r>
            <a:r>
              <a:rPr lang="ru-RU" sz="1600" dirty="0">
                <a:latin typeface="Monotype Corsiva" pitchFamily="66" charset="0"/>
              </a:rPr>
              <a:t>,</a:t>
            </a:r>
          </a:p>
          <a:p>
            <a:pPr marL="64008" indent="0">
              <a:buNone/>
            </a:pPr>
            <a:r>
              <a:rPr lang="ru-RU" sz="1600" dirty="0" err="1">
                <a:latin typeface="Monotype Corsiva" pitchFamily="66" charset="0"/>
              </a:rPr>
              <a:t>които</a:t>
            </a:r>
            <a:r>
              <a:rPr lang="ru-RU" sz="1600" dirty="0">
                <a:latin typeface="Monotype Corsiva" pitchFamily="66" charset="0"/>
              </a:rPr>
              <a:t> никой век не разреши,</a:t>
            </a:r>
          </a:p>
          <a:p>
            <a:pPr marL="64008" indent="0">
              <a:buNone/>
            </a:pPr>
            <a:r>
              <a:rPr lang="ru-RU" sz="1600" dirty="0" err="1">
                <a:latin typeface="Monotype Corsiva" pitchFamily="66" charset="0"/>
              </a:rPr>
              <a:t>дълбаех</a:t>
            </a:r>
            <a:r>
              <a:rPr lang="ru-RU" sz="1600" dirty="0">
                <a:latin typeface="Monotype Corsiva" pitchFamily="66" charset="0"/>
              </a:rPr>
              <a:t> </a:t>
            </a:r>
            <a:r>
              <a:rPr lang="ru-RU" sz="1600" dirty="0" err="1">
                <a:latin typeface="Monotype Corsiva" pitchFamily="66" charset="0"/>
              </a:rPr>
              <a:t>ням</a:t>
            </a:r>
            <a:r>
              <a:rPr lang="ru-RU" sz="1600" dirty="0">
                <a:latin typeface="Monotype Corsiva" pitchFamily="66" charset="0"/>
              </a:rPr>
              <a:t>. И близко, до уши,</a:t>
            </a:r>
          </a:p>
          <a:p>
            <a:pPr marL="64008" indent="0">
              <a:buNone/>
            </a:pPr>
            <a:r>
              <a:rPr lang="ru-RU" sz="1600" dirty="0" err="1">
                <a:latin typeface="Monotype Corsiva" pitchFamily="66" charset="0"/>
              </a:rPr>
              <a:t>чух</a:t>
            </a:r>
            <a:r>
              <a:rPr lang="ru-RU" sz="1600" dirty="0">
                <a:latin typeface="Monotype Corsiva" pitchFamily="66" charset="0"/>
              </a:rPr>
              <a:t> </a:t>
            </a:r>
            <a:r>
              <a:rPr lang="ru-RU" sz="1600" dirty="0" err="1">
                <a:latin typeface="Monotype Corsiva" pitchFamily="66" charset="0"/>
              </a:rPr>
              <a:t>tambourin</a:t>
            </a:r>
            <a:r>
              <a:rPr lang="ru-RU" sz="1600" dirty="0">
                <a:latin typeface="Monotype Corsiva" pitchFamily="66" charset="0"/>
              </a:rPr>
              <a:t>; - </a:t>
            </a:r>
            <a:r>
              <a:rPr lang="ru-RU" sz="1600" dirty="0" err="1">
                <a:latin typeface="Monotype Corsiva" pitchFamily="66" charset="0"/>
              </a:rPr>
              <a:t>ръката</a:t>
            </a:r>
            <a:r>
              <a:rPr lang="ru-RU" sz="1600" dirty="0">
                <a:latin typeface="Monotype Corsiva" pitchFamily="66" charset="0"/>
              </a:rPr>
              <a:t>, </a:t>
            </a:r>
            <a:r>
              <a:rPr lang="ru-RU" sz="1600" dirty="0" err="1">
                <a:latin typeface="Monotype Corsiva" pitchFamily="66" charset="0"/>
              </a:rPr>
              <a:t>що</a:t>
            </a:r>
            <a:r>
              <a:rPr lang="ru-RU" sz="1600" dirty="0">
                <a:latin typeface="Monotype Corsiva" pitchFamily="66" charset="0"/>
              </a:rPr>
              <a:t> го носи,</a:t>
            </a:r>
          </a:p>
          <a:p>
            <a:pPr marL="64008" indent="0">
              <a:buNone/>
            </a:pPr>
            <a:r>
              <a:rPr lang="ru-RU" sz="1600" dirty="0" err="1">
                <a:latin typeface="Monotype Corsiva" pitchFamily="66" charset="0"/>
              </a:rPr>
              <a:t>ме</a:t>
            </a:r>
            <a:r>
              <a:rPr lang="ru-RU" sz="1600" dirty="0">
                <a:latin typeface="Monotype Corsiva" pitchFamily="66" charset="0"/>
              </a:rPr>
              <a:t> </a:t>
            </a:r>
            <a:r>
              <a:rPr lang="ru-RU" sz="1600" dirty="0" err="1">
                <a:latin typeface="Monotype Corsiva" pitchFamily="66" charset="0"/>
              </a:rPr>
              <a:t>перна</a:t>
            </a:r>
            <a:r>
              <a:rPr lang="ru-RU" sz="1600" dirty="0">
                <a:latin typeface="Monotype Corsiva" pitchFamily="66" charset="0"/>
              </a:rPr>
              <a:t> по лице, с </a:t>
            </a:r>
            <a:r>
              <a:rPr lang="ru-RU" sz="1600" dirty="0" err="1">
                <a:latin typeface="Monotype Corsiva" pitchFamily="66" charset="0"/>
              </a:rPr>
              <a:t>изкуствен</a:t>
            </a:r>
            <a:r>
              <a:rPr lang="ru-RU" sz="1600" dirty="0">
                <a:latin typeface="Monotype Corsiva" pitchFamily="66" charset="0"/>
              </a:rPr>
              <a:t> </a:t>
            </a:r>
            <a:r>
              <a:rPr lang="ru-RU" sz="1600" dirty="0" err="1">
                <a:latin typeface="Monotype Corsiva" pitchFamily="66" charset="0"/>
              </a:rPr>
              <a:t>лозов</a:t>
            </a:r>
            <a:r>
              <a:rPr lang="ru-RU" sz="1600" dirty="0">
                <a:latin typeface="Monotype Corsiva" pitchFamily="66" charset="0"/>
              </a:rPr>
              <a:t> лист:</a:t>
            </a:r>
          </a:p>
          <a:p>
            <a:pPr marL="64008" indent="0">
              <a:buNone/>
            </a:pPr>
            <a:r>
              <a:rPr lang="ru-RU" sz="1600" dirty="0">
                <a:latin typeface="Monotype Corsiva" pitchFamily="66" charset="0"/>
              </a:rPr>
              <a:t>"</a:t>
            </a:r>
            <a:r>
              <a:rPr lang="ru-RU" sz="1600" dirty="0" err="1">
                <a:latin typeface="Monotype Corsiva" pitchFamily="66" charset="0"/>
              </a:rPr>
              <a:t>Хей</a:t>
            </a:r>
            <a:r>
              <a:rPr lang="ru-RU" sz="1600" dirty="0">
                <a:latin typeface="Monotype Corsiva" pitchFamily="66" charset="0"/>
              </a:rPr>
              <a:t>, </a:t>
            </a:r>
            <a:r>
              <a:rPr lang="ru-RU" sz="1600" dirty="0" err="1">
                <a:latin typeface="Monotype Corsiva" pitchFamily="66" charset="0"/>
              </a:rPr>
              <a:t>смърт</a:t>
            </a:r>
            <a:r>
              <a:rPr lang="ru-RU" sz="1600" dirty="0">
                <a:latin typeface="Monotype Corsiva" pitchFamily="66" charset="0"/>
              </a:rPr>
              <a:t>, дай на живота </a:t>
            </a:r>
            <a:r>
              <a:rPr lang="ru-RU" sz="1600" dirty="0" err="1">
                <a:latin typeface="Monotype Corsiva" pitchFamily="66" charset="0"/>
              </a:rPr>
              <a:t>път</a:t>
            </a:r>
            <a:r>
              <a:rPr lang="ru-RU" sz="1600" dirty="0">
                <a:latin typeface="Monotype Corsiva" pitchFamily="66" charset="0"/>
              </a:rPr>
              <a:t>! </a:t>
            </a:r>
            <a:r>
              <a:rPr lang="ru-RU" sz="1600" dirty="0" err="1">
                <a:latin typeface="Monotype Corsiva" pitchFamily="66" charset="0"/>
              </a:rPr>
              <a:t>Oh</a:t>
            </a:r>
            <a:r>
              <a:rPr lang="ru-RU" sz="1600" dirty="0">
                <a:latin typeface="Monotype Corsiva" pitchFamily="66" charset="0"/>
              </a:rPr>
              <a:t> </a:t>
            </a:r>
            <a:r>
              <a:rPr lang="ru-RU" sz="1600" dirty="0" err="1">
                <a:latin typeface="Monotype Corsiva" pitchFamily="66" charset="0"/>
              </a:rPr>
              <a:t>qu`il</a:t>
            </a:r>
            <a:r>
              <a:rPr lang="ru-RU" sz="1600" dirty="0">
                <a:latin typeface="Monotype Corsiva" pitchFamily="66" charset="0"/>
              </a:rPr>
              <a:t> </a:t>
            </a:r>
            <a:r>
              <a:rPr lang="ru-RU" sz="1600" dirty="0" err="1">
                <a:latin typeface="Monotype Corsiva" pitchFamily="66" charset="0"/>
              </a:rPr>
              <a:t>est</a:t>
            </a:r>
            <a:r>
              <a:rPr lang="ru-RU" sz="1600" dirty="0">
                <a:latin typeface="Monotype Corsiva" pitchFamily="66" charset="0"/>
              </a:rPr>
              <a:t> </a:t>
            </a:r>
            <a:r>
              <a:rPr lang="ru-RU" sz="1600" dirty="0" err="1">
                <a:latin typeface="Monotype Corsiva" pitchFamily="66" charset="0"/>
              </a:rPr>
              <a:t>triste</a:t>
            </a:r>
            <a:r>
              <a:rPr lang="ru-RU" sz="1600" dirty="0" smtClean="0">
                <a:latin typeface="Monotype Corsiva" pitchFamily="66" charset="0"/>
              </a:rPr>
              <a:t>..."</a:t>
            </a:r>
            <a:endParaRPr lang="ru-RU" sz="1600" dirty="0">
              <a:latin typeface="Monotype Corsiva" pitchFamily="66" charset="0"/>
            </a:endParaRPr>
          </a:p>
          <a:p>
            <a:pPr marL="64008" indent="0">
              <a:buNone/>
            </a:pPr>
            <a:r>
              <a:rPr lang="ru-RU" sz="1600" dirty="0">
                <a:latin typeface="Monotype Corsiva" pitchFamily="66" charset="0"/>
              </a:rPr>
              <a:t>Като </a:t>
            </a:r>
            <a:r>
              <a:rPr lang="ru-RU" sz="1600" dirty="0" err="1">
                <a:latin typeface="Monotype Corsiva" pitchFamily="66" charset="0"/>
              </a:rPr>
              <a:t>залутан</a:t>
            </a:r>
            <a:r>
              <a:rPr lang="ru-RU" sz="1600" dirty="0">
                <a:latin typeface="Monotype Corsiva" pitchFamily="66" charset="0"/>
              </a:rPr>
              <a:t> </a:t>
            </a:r>
            <a:r>
              <a:rPr lang="ru-RU" sz="1600" dirty="0" err="1">
                <a:latin typeface="Monotype Corsiva" pitchFamily="66" charset="0"/>
              </a:rPr>
              <a:t>слънчев</a:t>
            </a:r>
            <a:r>
              <a:rPr lang="ru-RU" sz="1600" dirty="0">
                <a:latin typeface="Monotype Corsiva" pitchFamily="66" charset="0"/>
              </a:rPr>
              <a:t> </a:t>
            </a:r>
            <a:r>
              <a:rPr lang="ru-RU" sz="1600" dirty="0" err="1">
                <a:latin typeface="Monotype Corsiva" pitchFamily="66" charset="0"/>
              </a:rPr>
              <a:t>лъч</a:t>
            </a:r>
            <a:r>
              <a:rPr lang="ru-RU" sz="1600" dirty="0">
                <a:latin typeface="Monotype Corsiva" pitchFamily="66" charset="0"/>
              </a:rPr>
              <a:t> игрива,</a:t>
            </a:r>
          </a:p>
          <a:p>
            <a:pPr marL="64008" indent="0">
              <a:buNone/>
            </a:pPr>
            <a:r>
              <a:rPr lang="ru-RU" sz="1600" dirty="0" err="1">
                <a:latin typeface="Monotype Corsiva" pitchFamily="66" charset="0"/>
              </a:rPr>
              <a:t>маскирана</a:t>
            </a:r>
            <a:r>
              <a:rPr lang="ru-RU" sz="1600" dirty="0">
                <a:latin typeface="Monotype Corsiva" pitchFamily="66" charset="0"/>
              </a:rPr>
              <a:t> вакханка с волен </a:t>
            </a:r>
            <a:r>
              <a:rPr lang="ru-RU" sz="1600" dirty="0" err="1">
                <a:latin typeface="Monotype Corsiva" pitchFamily="66" charset="0"/>
              </a:rPr>
              <a:t>смях</a:t>
            </a:r>
            <a:endParaRPr lang="ru-RU" sz="1600" dirty="0">
              <a:latin typeface="Monotype Corsiva" pitchFamily="66" charset="0"/>
            </a:endParaRPr>
          </a:p>
          <a:p>
            <a:pPr marL="64008" indent="0">
              <a:buNone/>
            </a:pPr>
            <a:r>
              <a:rPr lang="ru-RU" sz="1600" dirty="0" err="1">
                <a:latin typeface="Monotype Corsiva" pitchFamily="66" charset="0"/>
              </a:rPr>
              <a:t>напреде</a:t>
            </a:r>
            <a:r>
              <a:rPr lang="ru-RU" sz="1600" dirty="0">
                <a:latin typeface="Monotype Corsiva" pitchFamily="66" charset="0"/>
              </a:rPr>
              <a:t> ми се </a:t>
            </a:r>
            <a:r>
              <a:rPr lang="ru-RU" sz="1600" dirty="0" err="1">
                <a:latin typeface="Monotype Corsiva" pitchFamily="66" charset="0"/>
              </a:rPr>
              <a:t>мярна</a:t>
            </a:r>
            <a:r>
              <a:rPr lang="ru-RU" sz="1600" dirty="0">
                <a:latin typeface="Monotype Corsiva" pitchFamily="66" charset="0"/>
              </a:rPr>
              <a:t>. Да разлива</a:t>
            </a:r>
          </a:p>
          <a:p>
            <a:pPr marL="64008" indent="0">
              <a:buNone/>
            </a:pPr>
            <a:r>
              <a:rPr lang="ru-RU" sz="1600" dirty="0">
                <a:latin typeface="Monotype Corsiva" pitchFamily="66" charset="0"/>
              </a:rPr>
              <a:t>коса поток от злато аз </a:t>
            </a:r>
            <a:r>
              <a:rPr lang="ru-RU" sz="1600" dirty="0" err="1">
                <a:latin typeface="Monotype Corsiva" pitchFamily="66" charset="0"/>
              </a:rPr>
              <a:t>видях</a:t>
            </a:r>
            <a:endParaRPr lang="ru-RU" sz="1600" dirty="0">
              <a:latin typeface="Monotype Corsiva" pitchFamily="66" charset="0"/>
            </a:endParaRPr>
          </a:p>
          <a:p>
            <a:pPr marL="64008" indent="0">
              <a:buNone/>
            </a:pPr>
            <a:r>
              <a:rPr lang="ru-RU" sz="1600" dirty="0" err="1">
                <a:latin typeface="Monotype Corsiva" pitchFamily="66" charset="0"/>
              </a:rPr>
              <a:t>въз</a:t>
            </a:r>
            <a:r>
              <a:rPr lang="ru-RU" sz="1600" dirty="0">
                <a:latin typeface="Monotype Corsiva" pitchFamily="66" charset="0"/>
              </a:rPr>
              <a:t> хитра </a:t>
            </a:r>
            <a:r>
              <a:rPr lang="ru-RU" sz="1600" dirty="0" err="1">
                <a:latin typeface="Monotype Corsiva" pitchFamily="66" charset="0"/>
              </a:rPr>
              <a:t>голота</a:t>
            </a:r>
            <a:r>
              <a:rPr lang="ru-RU" sz="1600" dirty="0">
                <a:latin typeface="Monotype Corsiva" pitchFamily="66" charset="0"/>
              </a:rPr>
              <a:t> на свежо </a:t>
            </a:r>
            <a:r>
              <a:rPr lang="ru-RU" sz="1600" dirty="0" err="1">
                <a:latin typeface="Monotype Corsiva" pitchFamily="66" charset="0"/>
              </a:rPr>
              <a:t>рамо</a:t>
            </a:r>
            <a:r>
              <a:rPr lang="ru-RU" sz="1600" dirty="0">
                <a:latin typeface="Monotype Corsiva" pitchFamily="66" charset="0"/>
              </a:rPr>
              <a:t>.</a:t>
            </a:r>
          </a:p>
          <a:p>
            <a:pPr marL="64008" indent="0">
              <a:buNone/>
            </a:pPr>
            <a:r>
              <a:rPr lang="ru-RU" sz="1600" dirty="0">
                <a:latin typeface="Monotype Corsiva" pitchFamily="66" charset="0"/>
              </a:rPr>
              <a:t>И </a:t>
            </a:r>
            <a:r>
              <a:rPr lang="ru-RU" sz="1600" dirty="0" err="1">
                <a:latin typeface="Monotype Corsiva" pitchFamily="66" charset="0"/>
              </a:rPr>
              <a:t>сетне</a:t>
            </a:r>
            <a:r>
              <a:rPr lang="ru-RU" sz="1600" dirty="0">
                <a:latin typeface="Monotype Corsiva" pitchFamily="66" charset="0"/>
              </a:rPr>
              <a:t> - миг - </a:t>
            </a:r>
            <a:r>
              <a:rPr lang="ru-RU" sz="1600" dirty="0" err="1">
                <a:latin typeface="Monotype Corsiva" pitchFamily="66" charset="0"/>
              </a:rPr>
              <a:t>разкършена</a:t>
            </a:r>
            <a:r>
              <a:rPr lang="ru-RU" sz="1600" dirty="0">
                <a:latin typeface="Monotype Corsiva" pitchFamily="66" charset="0"/>
              </a:rPr>
              <a:t> </a:t>
            </a:r>
            <a:r>
              <a:rPr lang="ru-RU" sz="1600" dirty="0" err="1">
                <a:latin typeface="Monotype Corsiva" pitchFamily="66" charset="0"/>
              </a:rPr>
              <a:t>снага</a:t>
            </a:r>
            <a:endParaRPr lang="ru-RU" sz="1600" dirty="0">
              <a:latin typeface="Monotype Corsiva" pitchFamily="66" charset="0"/>
            </a:endParaRPr>
          </a:p>
          <a:p>
            <a:pPr marL="64008" indent="0">
              <a:buNone/>
            </a:pPr>
            <a:r>
              <a:rPr lang="ru-RU" sz="1600" dirty="0" err="1">
                <a:latin typeface="Monotype Corsiva" pitchFamily="66" charset="0"/>
              </a:rPr>
              <a:t>изчезна</a:t>
            </a:r>
            <a:r>
              <a:rPr lang="ru-RU" sz="1600" dirty="0">
                <a:latin typeface="Monotype Corsiva" pitchFamily="66" charset="0"/>
              </a:rPr>
              <a:t> в роя </a:t>
            </a:r>
            <a:r>
              <a:rPr lang="ru-RU" sz="1600" dirty="0" err="1">
                <a:latin typeface="Monotype Corsiva" pitchFamily="66" charset="0"/>
              </a:rPr>
              <a:t>като</a:t>
            </a:r>
            <a:r>
              <a:rPr lang="ru-RU" sz="1600" dirty="0">
                <a:latin typeface="Monotype Corsiva" pitchFamily="66" charset="0"/>
              </a:rPr>
              <a:t> </a:t>
            </a:r>
            <a:r>
              <a:rPr lang="ru-RU" sz="1600" dirty="0" err="1">
                <a:latin typeface="Monotype Corsiva" pitchFamily="66" charset="0"/>
              </a:rPr>
              <a:t>блян</a:t>
            </a:r>
            <a:r>
              <a:rPr lang="ru-RU" sz="1600" dirty="0">
                <a:latin typeface="Monotype Corsiva" pitchFamily="66" charset="0"/>
              </a:rPr>
              <a:t>. С </a:t>
            </a:r>
            <a:r>
              <a:rPr lang="ru-RU" sz="1600" dirty="0" err="1">
                <a:latin typeface="Monotype Corsiva" pitchFamily="66" charset="0"/>
              </a:rPr>
              <a:t>тъга</a:t>
            </a:r>
            <a:endParaRPr lang="ru-RU" sz="1600" dirty="0">
              <a:latin typeface="Monotype Corsiva" pitchFamily="66" charset="0"/>
            </a:endParaRPr>
          </a:p>
          <a:p>
            <a:pPr marL="64008" indent="0">
              <a:buNone/>
            </a:pPr>
            <a:r>
              <a:rPr lang="ru-RU" sz="1600" dirty="0">
                <a:latin typeface="Monotype Corsiva" pitchFamily="66" charset="0"/>
              </a:rPr>
              <a:t>на страстен зов </a:t>
            </a:r>
            <a:r>
              <a:rPr lang="ru-RU" sz="1600" dirty="0" err="1">
                <a:latin typeface="Monotype Corsiva" pitchFamily="66" charset="0"/>
              </a:rPr>
              <a:t>кънтеше</a:t>
            </a:r>
            <a:r>
              <a:rPr lang="ru-RU" sz="1600" dirty="0">
                <a:latin typeface="Monotype Corsiva" pitchFamily="66" charset="0"/>
              </a:rPr>
              <a:t> само</a:t>
            </a:r>
          </a:p>
          <a:p>
            <a:pPr marL="64008" indent="0">
              <a:buNone/>
            </a:pPr>
            <a:r>
              <a:rPr lang="ru-RU" sz="1600" dirty="0" err="1">
                <a:latin typeface="Monotype Corsiva" pitchFamily="66" charset="0"/>
              </a:rPr>
              <a:t>смехът</a:t>
            </a:r>
            <a:r>
              <a:rPr lang="ru-RU" sz="1600" dirty="0">
                <a:latin typeface="Monotype Corsiva" pitchFamily="66" charset="0"/>
              </a:rPr>
              <a:t> </a:t>
            </a:r>
            <a:r>
              <a:rPr lang="ru-RU" sz="1600" dirty="0" err="1">
                <a:latin typeface="Monotype Corsiva" pitchFamily="66" charset="0"/>
              </a:rPr>
              <a:t>й</a:t>
            </a:r>
            <a:r>
              <a:rPr lang="ru-RU" sz="1600" dirty="0">
                <a:latin typeface="Monotype Corsiva" pitchFamily="66" charset="0"/>
              </a:rPr>
              <a:t> </a:t>
            </a:r>
            <a:r>
              <a:rPr lang="ru-RU" sz="1600" dirty="0" err="1">
                <a:latin typeface="Monotype Corsiva" pitchFamily="66" charset="0"/>
              </a:rPr>
              <a:t>още</a:t>
            </a:r>
            <a:r>
              <a:rPr lang="ru-RU" sz="1600" dirty="0">
                <a:latin typeface="Monotype Corsiva" pitchFamily="66" charset="0"/>
              </a:rPr>
              <a:t>. </a:t>
            </a:r>
            <a:r>
              <a:rPr lang="ru-RU" sz="1600" dirty="0" err="1">
                <a:latin typeface="Monotype Corsiva" pitchFamily="66" charset="0"/>
              </a:rPr>
              <a:t>Странния</a:t>
            </a:r>
            <a:r>
              <a:rPr lang="ru-RU" sz="1600" dirty="0">
                <a:latin typeface="Monotype Corsiva" pitchFamily="66" charset="0"/>
              </a:rPr>
              <a:t> </a:t>
            </a:r>
            <a:r>
              <a:rPr lang="ru-RU" sz="1600" dirty="0" err="1">
                <a:latin typeface="Monotype Corsiva" pitchFamily="66" charset="0"/>
              </a:rPr>
              <a:t>парфюм</a:t>
            </a:r>
            <a:endParaRPr lang="ru-RU" sz="1600" dirty="0">
              <a:latin typeface="Monotype Corsiva" pitchFamily="66" charset="0"/>
            </a:endParaRPr>
          </a:p>
          <a:p>
            <a:pPr marL="64008" indent="0">
              <a:buNone/>
            </a:pPr>
            <a:endParaRPr lang="bg-BG" sz="1600" dirty="0">
              <a:latin typeface="Monotype Corsiva" pitchFamily="66" charset="0"/>
            </a:endParaRPr>
          </a:p>
        </p:txBody>
      </p:sp>
      <p:sp>
        <p:nvSpPr>
          <p:cNvPr id="8" name="Контейнер за съдържание 7"/>
          <p:cNvSpPr>
            <a:spLocks noGrp="1"/>
          </p:cNvSpPr>
          <p:nvPr>
            <p:ph sz="quarter" idx="4"/>
          </p:nvPr>
        </p:nvSpPr>
        <p:spPr>
          <a:xfrm>
            <a:off x="4644008" y="629980"/>
            <a:ext cx="3970784" cy="6255404"/>
          </a:xfrm>
        </p:spPr>
        <p:txBody>
          <a:bodyPr>
            <a:normAutofit fontScale="70000" lnSpcReduction="20000"/>
          </a:bodyPr>
          <a:lstStyle/>
          <a:p>
            <a:pPr marL="64008" indent="0">
              <a:buNone/>
            </a:pPr>
            <a:r>
              <a:rPr lang="ru-RU" dirty="0">
                <a:latin typeface="Monotype Corsiva" pitchFamily="66" charset="0"/>
              </a:rPr>
              <a:t>на </a:t>
            </a:r>
            <a:r>
              <a:rPr lang="ru-RU" dirty="0" err="1">
                <a:latin typeface="Monotype Corsiva" pitchFamily="66" charset="0"/>
              </a:rPr>
              <a:t>женска</a:t>
            </a: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err="1">
                <a:latin typeface="Monotype Corsiva" pitchFamily="66" charset="0"/>
              </a:rPr>
              <a:t>плът</a:t>
            </a:r>
            <a:r>
              <a:rPr lang="ru-RU" dirty="0">
                <a:latin typeface="Monotype Corsiva" pitchFamily="66" charset="0"/>
              </a:rPr>
              <a:t> задави моя ум.</a:t>
            </a:r>
          </a:p>
          <a:p>
            <a:pPr marL="64008" indent="0">
              <a:buNone/>
            </a:pPr>
            <a:r>
              <a:rPr lang="ru-RU" dirty="0" smtClean="0">
                <a:latin typeface="Monotype Corsiva" pitchFamily="66" charset="0"/>
              </a:rPr>
              <a:t>И в непонятен </a:t>
            </a:r>
            <a:r>
              <a:rPr lang="ru-RU" dirty="0" err="1" smtClean="0">
                <a:latin typeface="Monotype Corsiva" pitchFamily="66" charset="0"/>
              </a:rPr>
              <a:t>тласък</a:t>
            </a:r>
            <a:r>
              <a:rPr lang="ru-RU" dirty="0" smtClean="0">
                <a:latin typeface="Monotype Corsiva" pitchFamily="66" charset="0"/>
              </a:rPr>
              <a:t> </a:t>
            </a:r>
            <a:r>
              <a:rPr lang="ru-RU" dirty="0" err="1" smtClean="0">
                <a:latin typeface="Monotype Corsiva" pitchFamily="66" charset="0"/>
              </a:rPr>
              <a:t>подир</a:t>
            </a:r>
            <a:r>
              <a:rPr lang="ru-RU" dirty="0" smtClean="0">
                <a:latin typeface="Monotype Corsiva" pitchFamily="66" charset="0"/>
              </a:rPr>
              <a:t> </a:t>
            </a:r>
            <a:r>
              <a:rPr lang="ru-RU" dirty="0" err="1" smtClean="0">
                <a:latin typeface="Monotype Corsiva" pitchFamily="66" charset="0"/>
              </a:rPr>
              <a:t>нея</a:t>
            </a:r>
            <a:r>
              <a:rPr lang="ru-RU" dirty="0" smtClean="0">
                <a:latin typeface="Monotype Corsiva" pitchFamily="66" charset="0"/>
              </a:rPr>
              <a:t>,</a:t>
            </a:r>
          </a:p>
          <a:p>
            <a:pPr marL="64008" indent="0">
              <a:buNone/>
            </a:pPr>
            <a:r>
              <a:rPr lang="ru-RU" dirty="0" err="1" smtClean="0">
                <a:latin typeface="Monotype Corsiva" pitchFamily="66" charset="0"/>
              </a:rPr>
              <a:t>улисан</a:t>
            </a:r>
            <a:r>
              <a:rPr lang="ru-RU" dirty="0" smtClean="0">
                <a:latin typeface="Monotype Corsiva" pitchFamily="66" charset="0"/>
              </a:rPr>
              <a:t> </a:t>
            </a:r>
            <a:r>
              <a:rPr lang="ru-RU" dirty="0">
                <a:latin typeface="Monotype Corsiva" pitchFamily="66" charset="0"/>
              </a:rPr>
              <a:t>из </a:t>
            </a:r>
            <a:r>
              <a:rPr lang="ru-RU" dirty="0" err="1">
                <a:latin typeface="Monotype Corsiva" pitchFamily="66" charset="0"/>
              </a:rPr>
              <a:t>тълпата</a:t>
            </a: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err="1">
                <a:latin typeface="Monotype Corsiva" pitchFamily="66" charset="0"/>
              </a:rPr>
              <a:t>като</a:t>
            </a:r>
            <a:r>
              <a:rPr lang="ru-RU" dirty="0">
                <a:latin typeface="Monotype Corsiva" pitchFamily="66" charset="0"/>
              </a:rPr>
              <a:t> луд,</a:t>
            </a:r>
          </a:p>
          <a:p>
            <a:pPr marL="64008" indent="0">
              <a:buNone/>
            </a:pPr>
            <a:r>
              <a:rPr lang="ru-RU" dirty="0">
                <a:latin typeface="Monotype Corsiva" pitchFamily="66" charset="0"/>
              </a:rPr>
              <a:t>без </a:t>
            </a:r>
            <a:r>
              <a:rPr lang="ru-RU" dirty="0" err="1">
                <a:latin typeface="Monotype Corsiva" pitchFamily="66" charset="0"/>
              </a:rPr>
              <a:t>сълзи</a:t>
            </a: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err="1">
                <a:latin typeface="Monotype Corsiva" pitchFamily="66" charset="0"/>
              </a:rPr>
              <a:t>плачех</a:t>
            </a:r>
            <a:r>
              <a:rPr lang="ru-RU" dirty="0">
                <a:latin typeface="Monotype Corsiva" pitchFamily="66" charset="0"/>
              </a:rPr>
              <a:t> аз: "</a:t>
            </a:r>
            <a:r>
              <a:rPr lang="ru-RU" dirty="0" err="1">
                <a:latin typeface="Monotype Corsiva" pitchFamily="66" charset="0"/>
              </a:rPr>
              <a:t>Мрътвея</a:t>
            </a:r>
            <a:r>
              <a:rPr lang="ru-RU" dirty="0">
                <a:latin typeface="Monotype Corsiva" pitchFamily="66" charset="0"/>
              </a:rPr>
              <a:t> -</a:t>
            </a:r>
          </a:p>
          <a:p>
            <a:pPr marL="64008" indent="0">
              <a:buNone/>
            </a:pPr>
            <a:r>
              <a:rPr lang="ru-RU" dirty="0" err="1">
                <a:latin typeface="Monotype Corsiva" pitchFamily="66" charset="0"/>
              </a:rPr>
              <a:t>ти</a:t>
            </a: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err="1">
                <a:latin typeface="Monotype Corsiva" pitchFamily="66" charset="0"/>
              </a:rPr>
              <a:t>каза</a:t>
            </a: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err="1">
                <a:latin typeface="Monotype Corsiva" pitchFamily="66" charset="0"/>
              </a:rPr>
              <a:t>истината</a:t>
            </a:r>
            <a:r>
              <a:rPr lang="ru-RU" dirty="0">
                <a:latin typeface="Monotype Corsiva" pitchFamily="66" charset="0"/>
              </a:rPr>
              <a:t>: рано в </a:t>
            </a:r>
            <a:r>
              <a:rPr lang="ru-RU" dirty="0" err="1">
                <a:latin typeface="Monotype Corsiva" pitchFamily="66" charset="0"/>
              </a:rPr>
              <a:t>студ</a:t>
            </a:r>
            <a:endParaRPr lang="ru-RU" dirty="0">
              <a:latin typeface="Monotype Corsiva" pitchFamily="66" charset="0"/>
            </a:endParaRPr>
          </a:p>
          <a:p>
            <a:pPr marL="64008" indent="0">
              <a:buNone/>
            </a:pPr>
            <a:r>
              <a:rPr lang="ru-RU" dirty="0" err="1">
                <a:latin typeface="Monotype Corsiva" pitchFamily="66" charset="0"/>
              </a:rPr>
              <a:t>сърцето</a:t>
            </a:r>
            <a:r>
              <a:rPr lang="ru-RU" dirty="0">
                <a:latin typeface="Monotype Corsiva" pitchFamily="66" charset="0"/>
              </a:rPr>
              <a:t> ми </a:t>
            </a:r>
            <a:r>
              <a:rPr lang="ru-RU" dirty="0" err="1">
                <a:latin typeface="Monotype Corsiva" pitchFamily="66" charset="0"/>
              </a:rPr>
              <a:t>замръзна</a:t>
            </a:r>
            <a:r>
              <a:rPr lang="ru-RU" dirty="0">
                <a:latin typeface="Monotype Corsiva" pitchFamily="66" charset="0"/>
              </a:rPr>
              <a:t>; </a:t>
            </a:r>
            <a:r>
              <a:rPr lang="ru-RU" dirty="0" err="1">
                <a:latin typeface="Monotype Corsiva" pitchFamily="66" charset="0"/>
              </a:rPr>
              <a:t>мисъл</a:t>
            </a: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err="1">
                <a:latin typeface="Monotype Corsiva" pitchFamily="66" charset="0"/>
              </a:rPr>
              <a:t>тъмна</a:t>
            </a:r>
            <a:endParaRPr lang="ru-RU" dirty="0">
              <a:latin typeface="Monotype Corsiva" pitchFamily="66" charset="0"/>
            </a:endParaRPr>
          </a:p>
          <a:p>
            <a:pPr marL="64008" indent="0">
              <a:buNone/>
            </a:pPr>
            <a:r>
              <a:rPr lang="ru-RU" dirty="0">
                <a:latin typeface="Monotype Corsiva" pitchFamily="66" charset="0"/>
              </a:rPr>
              <a:t>коса на </a:t>
            </a:r>
            <a:r>
              <a:rPr lang="ru-RU" dirty="0" err="1">
                <a:latin typeface="Monotype Corsiva" pitchFamily="66" charset="0"/>
              </a:rPr>
              <a:t>смърт</a:t>
            </a: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err="1">
                <a:latin typeface="Monotype Corsiva" pitchFamily="66" charset="0"/>
              </a:rPr>
              <a:t>размахва</a:t>
            </a:r>
            <a:r>
              <a:rPr lang="ru-RU" dirty="0">
                <a:latin typeface="Monotype Corsiva" pitchFamily="66" charset="0"/>
              </a:rPr>
              <a:t>... </a:t>
            </a:r>
            <a:r>
              <a:rPr lang="ru-RU" dirty="0" err="1">
                <a:latin typeface="Monotype Corsiva" pitchFamily="66" charset="0"/>
              </a:rPr>
              <a:t>Беше</a:t>
            </a: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err="1">
                <a:latin typeface="Monotype Corsiva" pitchFamily="66" charset="0"/>
              </a:rPr>
              <a:t>ден</a:t>
            </a:r>
            <a:r>
              <a:rPr lang="ru-RU" dirty="0">
                <a:latin typeface="Monotype Corsiva" pitchFamily="66" charset="0"/>
              </a:rPr>
              <a:t>,</a:t>
            </a:r>
          </a:p>
          <a:p>
            <a:pPr marL="64008" indent="0">
              <a:buNone/>
            </a:pPr>
            <a:r>
              <a:rPr lang="ru-RU" dirty="0" err="1">
                <a:latin typeface="Monotype Corsiva" pitchFamily="66" charset="0"/>
              </a:rPr>
              <a:t>свалих</a:t>
            </a:r>
            <a:r>
              <a:rPr lang="ru-RU" dirty="0">
                <a:latin typeface="Monotype Corsiva" pitchFamily="66" charset="0"/>
              </a:rPr>
              <a:t> аз </a:t>
            </a:r>
            <a:r>
              <a:rPr lang="ru-RU" dirty="0" err="1">
                <a:latin typeface="Monotype Corsiva" pitchFamily="66" charset="0"/>
              </a:rPr>
              <a:t>маската</a:t>
            </a: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err="1">
                <a:latin typeface="Monotype Corsiva" pitchFamily="66" charset="0"/>
              </a:rPr>
              <a:t>му</a:t>
            </a:r>
            <a:r>
              <a:rPr lang="ru-RU" dirty="0">
                <a:latin typeface="Monotype Corsiva" pitchFamily="66" charset="0"/>
              </a:rPr>
              <a:t> и пред мен</a:t>
            </a:r>
          </a:p>
          <a:p>
            <a:pPr marL="64008" indent="0">
              <a:buNone/>
            </a:pPr>
            <a:r>
              <a:rPr lang="ru-RU" dirty="0" err="1">
                <a:latin typeface="Monotype Corsiva" pitchFamily="66" charset="0"/>
              </a:rPr>
              <a:t>въздъхна</a:t>
            </a: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err="1">
                <a:latin typeface="Monotype Corsiva" pitchFamily="66" charset="0"/>
              </a:rPr>
              <a:t>нощ</a:t>
            </a:r>
            <a:r>
              <a:rPr lang="ru-RU" dirty="0">
                <a:latin typeface="Monotype Corsiva" pitchFamily="66" charset="0"/>
              </a:rPr>
              <a:t>, и вече се не </a:t>
            </a:r>
            <a:r>
              <a:rPr lang="ru-RU" dirty="0" err="1">
                <a:latin typeface="Monotype Corsiva" pitchFamily="66" charset="0"/>
              </a:rPr>
              <a:t>съмна</a:t>
            </a:r>
            <a:r>
              <a:rPr lang="ru-RU" dirty="0">
                <a:latin typeface="Monotype Corsiva" pitchFamily="66" charset="0"/>
              </a:rPr>
              <a:t>...</a:t>
            </a:r>
          </a:p>
          <a:p>
            <a:pPr marL="64008" indent="0">
              <a:buNone/>
            </a:pPr>
            <a:r>
              <a:rPr lang="ru-RU" dirty="0" err="1">
                <a:latin typeface="Monotype Corsiva" pitchFamily="66" charset="0"/>
              </a:rPr>
              <a:t>Смъртта</a:t>
            </a:r>
            <a:r>
              <a:rPr lang="ru-RU" dirty="0">
                <a:latin typeface="Monotype Corsiva" pitchFamily="66" charset="0"/>
              </a:rPr>
              <a:t> - не </a:t>
            </a:r>
            <a:r>
              <a:rPr lang="ru-RU" dirty="0" err="1">
                <a:latin typeface="Monotype Corsiva" pitchFamily="66" charset="0"/>
              </a:rPr>
              <a:t>виждам</a:t>
            </a: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err="1">
                <a:latin typeface="Monotype Corsiva" pitchFamily="66" charset="0"/>
              </a:rPr>
              <a:t>друго</a:t>
            </a:r>
            <a:r>
              <a:rPr lang="ru-RU" dirty="0">
                <a:latin typeface="Monotype Corsiva" pitchFamily="66" charset="0"/>
              </a:rPr>
              <a:t> в </a:t>
            </a:r>
            <a:r>
              <a:rPr lang="ru-RU" dirty="0" err="1">
                <a:latin typeface="Monotype Corsiva" pitchFamily="66" charset="0"/>
              </a:rPr>
              <a:t>белия</a:t>
            </a:r>
            <a:r>
              <a:rPr lang="ru-RU" dirty="0">
                <a:latin typeface="Monotype Corsiva" pitchFamily="66" charset="0"/>
              </a:rPr>
              <a:t> кивот</a:t>
            </a:r>
          </a:p>
          <a:p>
            <a:pPr marL="64008" indent="0">
              <a:buNone/>
            </a:pPr>
            <a:r>
              <a:rPr lang="ru-RU" dirty="0">
                <a:latin typeface="Monotype Corsiva" pitchFamily="66" charset="0"/>
              </a:rPr>
              <a:t>на </a:t>
            </a:r>
            <a:r>
              <a:rPr lang="ru-RU" dirty="0" err="1">
                <a:latin typeface="Monotype Corsiva" pitchFamily="66" charset="0"/>
              </a:rPr>
              <a:t>твоите</a:t>
            </a:r>
            <a:r>
              <a:rPr lang="ru-RU" dirty="0">
                <a:latin typeface="Monotype Corsiva" pitchFamily="66" charset="0"/>
              </a:rPr>
              <a:t> скрижали </a:t>
            </a:r>
            <a:r>
              <a:rPr lang="ru-RU" dirty="0" err="1">
                <a:latin typeface="Monotype Corsiva" pitchFamily="66" charset="0"/>
              </a:rPr>
              <a:t>тайни</a:t>
            </a:r>
            <a:r>
              <a:rPr lang="ru-RU" dirty="0">
                <a:latin typeface="Monotype Corsiva" pitchFamily="66" charset="0"/>
              </a:rPr>
              <a:t>, о живот!"</a:t>
            </a:r>
          </a:p>
          <a:p>
            <a:pPr marL="64008" indent="0">
              <a:buNone/>
            </a:pPr>
            <a:r>
              <a:rPr lang="ru-RU" dirty="0">
                <a:latin typeface="Monotype Corsiva" pitchFamily="66" charset="0"/>
              </a:rPr>
              <a:t> </a:t>
            </a:r>
          </a:p>
          <a:p>
            <a:pPr marL="64008" indent="0">
              <a:buNone/>
            </a:pPr>
            <a:r>
              <a:rPr lang="ru-RU" dirty="0">
                <a:latin typeface="Monotype Corsiva" pitchFamily="66" charset="0"/>
              </a:rPr>
              <a:t>В безумен </a:t>
            </a:r>
            <a:r>
              <a:rPr lang="ru-RU" dirty="0" err="1">
                <a:latin typeface="Monotype Corsiva" pitchFamily="66" charset="0"/>
              </a:rPr>
              <a:t>сън</a:t>
            </a:r>
            <a:r>
              <a:rPr lang="ru-RU" dirty="0">
                <a:latin typeface="Monotype Corsiva" pitchFamily="66" charset="0"/>
              </a:rPr>
              <a:t> унесен, сред оная</a:t>
            </a:r>
          </a:p>
          <a:p>
            <a:pPr marL="64008" indent="0">
              <a:buNone/>
            </a:pPr>
            <a:r>
              <a:rPr lang="ru-RU" dirty="0">
                <a:latin typeface="Monotype Corsiva" pitchFamily="66" charset="0"/>
              </a:rPr>
              <a:t>забава на </a:t>
            </a:r>
            <a:r>
              <a:rPr lang="ru-RU" dirty="0" err="1">
                <a:latin typeface="Monotype Corsiva" pitchFamily="66" charset="0"/>
              </a:rPr>
              <a:t>стохилядния</a:t>
            </a:r>
            <a:r>
              <a:rPr lang="ru-RU" dirty="0">
                <a:latin typeface="Monotype Corsiva" pitchFamily="66" charset="0"/>
              </a:rPr>
              <a:t> град</a:t>
            </a:r>
          </a:p>
          <a:p>
            <a:pPr marL="64008" indent="0">
              <a:buNone/>
            </a:pPr>
            <a:r>
              <a:rPr lang="ru-RU" dirty="0">
                <a:latin typeface="Monotype Corsiva" pitchFamily="66" charset="0"/>
              </a:rPr>
              <a:t>и без да се </a:t>
            </a:r>
            <a:r>
              <a:rPr lang="ru-RU" dirty="0" err="1">
                <a:latin typeface="Monotype Corsiva" pitchFamily="66" charset="0"/>
              </a:rPr>
              <a:t>опомня</a:t>
            </a:r>
            <a:r>
              <a:rPr lang="ru-RU" dirty="0">
                <a:latin typeface="Monotype Corsiva" pitchFamily="66" charset="0"/>
              </a:rPr>
              <a:t>, </a:t>
            </a:r>
            <a:r>
              <a:rPr lang="ru-RU" dirty="0" err="1">
                <a:latin typeface="Monotype Corsiva" pitchFamily="66" charset="0"/>
              </a:rPr>
              <a:t>че</a:t>
            </a:r>
            <a:r>
              <a:rPr lang="ru-RU" dirty="0">
                <a:latin typeface="Monotype Corsiva" pitchFamily="66" charset="0"/>
              </a:rPr>
              <a:t> не зная</a:t>
            </a:r>
          </a:p>
          <a:p>
            <a:pPr marL="64008" indent="0">
              <a:buNone/>
            </a:pPr>
            <a:r>
              <a:rPr lang="ru-RU" dirty="0">
                <a:latin typeface="Monotype Corsiva" pitchFamily="66" charset="0"/>
              </a:rPr>
              <a:t>кого </a:t>
            </a:r>
            <a:r>
              <a:rPr lang="ru-RU" dirty="0" err="1">
                <a:latin typeface="Monotype Corsiva" pitchFamily="66" charset="0"/>
              </a:rPr>
              <a:t>преследвам</a:t>
            </a:r>
            <a:r>
              <a:rPr lang="ru-RU" dirty="0">
                <a:latin typeface="Monotype Corsiva" pitchFamily="66" charset="0"/>
              </a:rPr>
              <a:t>, аз </a:t>
            </a:r>
            <a:r>
              <a:rPr lang="ru-RU" dirty="0" err="1">
                <a:latin typeface="Monotype Corsiva" pitchFamily="66" charset="0"/>
              </a:rPr>
              <a:t>нареждах</a:t>
            </a:r>
            <a:r>
              <a:rPr lang="ru-RU" dirty="0">
                <a:latin typeface="Monotype Corsiva" pitchFamily="66" charset="0"/>
              </a:rPr>
              <a:t>: "Млад -</a:t>
            </a:r>
          </a:p>
          <a:p>
            <a:pPr marL="64008" indent="0">
              <a:buNone/>
            </a:pPr>
            <a:r>
              <a:rPr lang="ru-RU" dirty="0">
                <a:latin typeface="Monotype Corsiva" pitchFamily="66" charset="0"/>
              </a:rPr>
              <a:t>на </a:t>
            </a:r>
            <a:r>
              <a:rPr lang="ru-RU" dirty="0" err="1">
                <a:latin typeface="Monotype Corsiva" pitchFamily="66" charset="0"/>
              </a:rPr>
              <a:t>младост</a:t>
            </a:r>
            <a:r>
              <a:rPr lang="ru-RU" dirty="0">
                <a:latin typeface="Monotype Corsiva" pitchFamily="66" charset="0"/>
              </a:rPr>
              <a:t> зноя не </a:t>
            </a:r>
            <a:r>
              <a:rPr lang="ru-RU" dirty="0" err="1">
                <a:latin typeface="Monotype Corsiva" pitchFamily="66" charset="0"/>
              </a:rPr>
              <a:t>усетих</a:t>
            </a:r>
            <a:r>
              <a:rPr lang="ru-RU" dirty="0">
                <a:latin typeface="Monotype Corsiva" pitchFamily="66" charset="0"/>
              </a:rPr>
              <a:t>. С ласка</a:t>
            </a:r>
          </a:p>
          <a:p>
            <a:pPr marL="64008" indent="0">
              <a:buNone/>
            </a:pPr>
            <a:r>
              <a:rPr lang="ru-RU" dirty="0">
                <a:latin typeface="Monotype Corsiva" pitchFamily="66" charset="0"/>
              </a:rPr>
              <a:t>край мене, о живот </a:t>
            </a:r>
            <a:r>
              <a:rPr lang="ru-RU" dirty="0" err="1">
                <a:latin typeface="Monotype Corsiva" pitchFamily="66" charset="0"/>
              </a:rPr>
              <a:t>благоухан</a:t>
            </a:r>
            <a:r>
              <a:rPr lang="ru-RU" dirty="0">
                <a:latin typeface="Monotype Corsiva" pitchFamily="66" charset="0"/>
              </a:rPr>
              <a:t>,</a:t>
            </a:r>
          </a:p>
          <a:p>
            <a:pPr marL="64008" indent="0">
              <a:buNone/>
            </a:pPr>
            <a:r>
              <a:rPr lang="ru-RU" dirty="0" err="1">
                <a:latin typeface="Monotype Corsiva" pitchFamily="66" charset="0"/>
              </a:rPr>
              <a:t>защо</a:t>
            </a:r>
            <a:r>
              <a:rPr lang="ru-RU" dirty="0">
                <a:latin typeface="Monotype Corsiva" pitchFamily="66" charset="0"/>
              </a:rPr>
              <a:t> не </a:t>
            </a:r>
            <a:r>
              <a:rPr lang="ru-RU" dirty="0" err="1">
                <a:latin typeface="Monotype Corsiva" pitchFamily="66" charset="0"/>
              </a:rPr>
              <a:t>спреш</a:t>
            </a:r>
            <a:r>
              <a:rPr lang="ru-RU" dirty="0">
                <a:latin typeface="Monotype Corsiva" pitchFamily="66" charset="0"/>
              </a:rPr>
              <a:t>? </a:t>
            </a:r>
            <a:r>
              <a:rPr lang="ru-RU" dirty="0" err="1">
                <a:latin typeface="Monotype Corsiva" pitchFamily="66" charset="0"/>
              </a:rPr>
              <a:t>Сразително</a:t>
            </a: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err="1">
                <a:latin typeface="Monotype Corsiva" pitchFamily="66" charset="0"/>
              </a:rPr>
              <a:t>желан</a:t>
            </a:r>
            <a:endParaRPr lang="ru-RU" dirty="0">
              <a:latin typeface="Monotype Corsiva" pitchFamily="66" charset="0"/>
            </a:endParaRPr>
          </a:p>
          <a:p>
            <a:pPr marL="64008" indent="0">
              <a:buNone/>
            </a:pPr>
            <a:r>
              <a:rPr lang="ru-RU" dirty="0">
                <a:latin typeface="Monotype Corsiva" pitchFamily="66" charset="0"/>
              </a:rPr>
              <a:t>на </a:t>
            </a:r>
            <a:r>
              <a:rPr lang="ru-RU" dirty="0" err="1">
                <a:latin typeface="Monotype Corsiva" pitchFamily="66" charset="0"/>
              </a:rPr>
              <a:t>всяка</a:t>
            </a: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err="1">
                <a:latin typeface="Monotype Corsiva" pitchFamily="66" charset="0"/>
              </a:rPr>
              <a:t>смърт</a:t>
            </a:r>
            <a:r>
              <a:rPr lang="ru-RU" dirty="0">
                <a:latin typeface="Monotype Corsiva" pitchFamily="66" charset="0"/>
              </a:rPr>
              <a:t>, </a:t>
            </a:r>
            <a:r>
              <a:rPr lang="ru-RU" dirty="0" err="1">
                <a:latin typeface="Monotype Corsiva" pitchFamily="66" charset="0"/>
              </a:rPr>
              <a:t>що</a:t>
            </a: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err="1">
                <a:latin typeface="Monotype Corsiva" pitchFamily="66" charset="0"/>
              </a:rPr>
              <a:t>значи</a:t>
            </a:r>
            <a:r>
              <a:rPr lang="ru-RU" dirty="0">
                <a:latin typeface="Monotype Corsiva" pitchFamily="66" charset="0"/>
              </a:rPr>
              <a:t> тая маска - !"</a:t>
            </a:r>
          </a:p>
          <a:p>
            <a:pPr marL="64008" indent="0">
              <a:buNone/>
            </a:pPr>
            <a:r>
              <a:rPr lang="ru-RU" dirty="0">
                <a:latin typeface="Monotype Corsiva" pitchFamily="66" charset="0"/>
              </a:rPr>
              <a:t>...А </a:t>
            </a:r>
            <a:r>
              <a:rPr lang="ru-RU" dirty="0" err="1">
                <a:latin typeface="Monotype Corsiva" pitchFamily="66" charset="0"/>
              </a:rPr>
              <a:t>пътьом</a:t>
            </a:r>
            <a:r>
              <a:rPr lang="ru-RU" dirty="0">
                <a:latin typeface="Monotype Corsiva" pitchFamily="66" charset="0"/>
              </a:rPr>
              <a:t>, </a:t>
            </a:r>
            <a:r>
              <a:rPr lang="ru-RU" dirty="0" err="1">
                <a:latin typeface="Monotype Corsiva" pitchFamily="66" charset="0"/>
              </a:rPr>
              <a:t>чак</a:t>
            </a:r>
            <a:r>
              <a:rPr lang="ru-RU" dirty="0">
                <a:latin typeface="Monotype Corsiva" pitchFamily="66" charset="0"/>
              </a:rPr>
              <a:t> до </a:t>
            </a:r>
            <a:r>
              <a:rPr lang="ru-RU" dirty="0" err="1">
                <a:latin typeface="Monotype Corsiva" pitchFamily="66" charset="0"/>
              </a:rPr>
              <a:t>късни</a:t>
            </a: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err="1">
                <a:latin typeface="Monotype Corsiva" pitchFamily="66" charset="0"/>
              </a:rPr>
              <a:t>тъмнини</a:t>
            </a:r>
            <a:r>
              <a:rPr lang="ru-RU" dirty="0">
                <a:latin typeface="Monotype Corsiva" pitchFamily="66" charset="0"/>
              </a:rPr>
              <a:t>,</a:t>
            </a:r>
          </a:p>
          <a:p>
            <a:pPr marL="64008" indent="0">
              <a:buNone/>
            </a:pPr>
            <a:r>
              <a:rPr lang="ru-RU" dirty="0">
                <a:latin typeface="Monotype Corsiva" pitchFamily="66" charset="0"/>
              </a:rPr>
              <a:t>с </a:t>
            </a:r>
            <a:r>
              <a:rPr lang="ru-RU" dirty="0" err="1">
                <a:latin typeface="Monotype Corsiva" pitchFamily="66" charset="0"/>
              </a:rPr>
              <a:t>конфети</a:t>
            </a: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err="1">
                <a:latin typeface="Monotype Corsiva" pitchFamily="66" charset="0"/>
              </a:rPr>
              <a:t>ме</a:t>
            </a: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err="1">
                <a:latin typeface="Monotype Corsiva" pitchFamily="66" charset="0"/>
              </a:rPr>
              <a:t>обсипваха</a:t>
            </a:r>
            <a:r>
              <a:rPr lang="ru-RU" dirty="0">
                <a:latin typeface="Monotype Corsiva" pitchFamily="66" charset="0"/>
              </a:rPr>
              <a:t> жени.</a:t>
            </a:r>
          </a:p>
          <a:p>
            <a:pPr marL="64008" indent="0">
              <a:buNone/>
            </a:pPr>
            <a:endParaRPr lang="bg-BG" dirty="0">
              <a:latin typeface="Monotype Corsiva" pitchFamily="66" charset="0"/>
            </a:endParaRPr>
          </a:p>
        </p:txBody>
      </p:sp>
      <p:sp>
        <p:nvSpPr>
          <p:cNvPr id="9" name="Правоъгълник 8"/>
          <p:cNvSpPr/>
          <p:nvPr/>
        </p:nvSpPr>
        <p:spPr>
          <a:xfrm>
            <a:off x="2339752" y="26064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cap="all" dirty="0" smtClean="0"/>
              <a:t>                             </a:t>
            </a:r>
            <a:r>
              <a:rPr lang="bg-BG" b="1" cap="all" dirty="0" smtClean="0">
                <a:latin typeface="Monotype Corsiva" pitchFamily="66" charset="0"/>
              </a:rPr>
              <a:t>МАСКА</a:t>
            </a:r>
            <a:endParaRPr lang="bg-BG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919888" cy="1985665"/>
          </a:xfrm>
        </p:spPr>
        <p:txBody>
          <a:bodyPr>
            <a:normAutofit fontScale="90000"/>
          </a:bodyPr>
          <a:lstStyle/>
          <a:p>
            <a:r>
              <a:rPr lang="bg-BG" dirty="0" smtClean="0"/>
              <a:t>	</a:t>
            </a:r>
            <a:br>
              <a:rPr lang="bg-BG" dirty="0" smtClean="0"/>
            </a:br>
            <a:r>
              <a:rPr lang="bg-BG" dirty="0"/>
              <a:t/>
            </a:r>
            <a:br>
              <a:rPr lang="bg-BG" dirty="0"/>
            </a:b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>Маската</a:t>
            </a:r>
            <a:r>
              <a:rPr lang="bg-BG" dirty="0"/>
              <a:t>, нощта, смъртта </a:t>
            </a:r>
            <a:r>
              <a:rPr lang="bg-BG" dirty="0" smtClean="0"/>
              <a:t>– </a:t>
            </a:r>
            <a:r>
              <a:rPr lang="bg-BG" dirty="0" err="1" smtClean="0"/>
              <a:t>най-яворовските</a:t>
            </a:r>
            <a:r>
              <a:rPr lang="bg-BG" dirty="0" smtClean="0"/>
              <a:t> </a:t>
            </a:r>
            <a:r>
              <a:rPr lang="bg-BG" dirty="0"/>
              <a:t>образи</a:t>
            </a:r>
            <a:br>
              <a:rPr lang="bg-BG" dirty="0"/>
            </a:br>
            <a:endParaRPr lang="bg-BG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844824"/>
            <a:ext cx="6552728" cy="404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4624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Универсалните послания на стихотворението „Маска“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>Колкото повече търсим истините, толкова повече се откъсваме от истинското и губим себе си. Лирическият герой на Яворов е горд самотник, вечно раздвоен между </a:t>
            </a:r>
            <a:r>
              <a:rPr lang="bg-BG" sz="2000" dirty="0" err="1" smtClean="0">
                <a:latin typeface="Times New Roman" pitchFamily="18" charset="0"/>
                <a:cs typeface="Times New Roman" pitchFamily="18" charset="0"/>
              </a:rPr>
              <a:t>екзистенциалното</a:t>
            </a: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> и метафизичното познание, от една страна, и копнежа по пълноценен живот тук и сега, от друга, което го определя като един от най-трагичните в нашата литература</a:t>
            </a: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bg-BG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>Загадката на битието е шифър, който сме обречени вечно да разчитаме погрешно, но заедно с това смисълът на човешкия живот е в разгадаването, във вечното търсене на страдащия и чувстващ  дух</a:t>
            </a:r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bg-BG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bg-BG" sz="2000" dirty="0" smtClean="0">
                <a:latin typeface="Times New Roman" pitchFamily="18" charset="0"/>
                <a:cs typeface="Times New Roman" pitchFamily="18" charset="0"/>
              </a:rPr>
              <a:t>Поетът има особена мисия – на субект, който трябва да послужи като мост между света на делничното и този на идеите,  между интелектуалното и плътското начало.</a:t>
            </a:r>
            <a:endParaRPr lang="bg-BG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Символистични мотиви в стихотворението „Маска“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Образът на големия град като елемент на лирическия </a:t>
            </a:r>
            <a:r>
              <a:rPr lang="bg-BG" dirty="0" err="1" smtClean="0">
                <a:latin typeface="Times New Roman" pitchFamily="18" charset="0"/>
                <a:cs typeface="Times New Roman" pitchFamily="18" charset="0"/>
              </a:rPr>
              <a:t>хронотоп</a:t>
            </a:r>
            <a:endParaRPr lang="bg-B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Мотивите за самота и за скиталчеството като метафора на търсенето</a:t>
            </a:r>
          </a:p>
          <a:p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Устременост на лирическия човек към големите </a:t>
            </a:r>
            <a:r>
              <a:rPr lang="bg-BG" dirty="0" err="1" smtClean="0">
                <a:latin typeface="Times New Roman" pitchFamily="18" charset="0"/>
                <a:cs typeface="Times New Roman" pitchFamily="18" charset="0"/>
              </a:rPr>
              <a:t>екзистенциални</a:t>
            </a:r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 въпроси</a:t>
            </a:r>
          </a:p>
          <a:p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Конфликтите духовно-плътско, вечно-тленно</a:t>
            </a:r>
          </a:p>
          <a:p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Поетика на контраста: живот-смърт, веселие – тъга, ден-нощ, истина-привидност, естествено-изкуствено</a:t>
            </a:r>
            <a:endParaRPr lang="bg-B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0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 smtClean="0"/>
              <a:t>	</a:t>
            </a:r>
            <a:r>
              <a:rPr lang="bg-BG" dirty="0" err="1" smtClean="0"/>
              <a:t>Междутекстови</a:t>
            </a:r>
            <a:r>
              <a:rPr lang="bg-BG" dirty="0" smtClean="0"/>
              <a:t> връзки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251520" y="1722437"/>
            <a:ext cx="3960440" cy="4525963"/>
          </a:xfrm>
        </p:spPr>
        <p:txBody>
          <a:bodyPr>
            <a:normAutofit fontScale="92500" lnSpcReduction="20000"/>
          </a:bodyPr>
          <a:lstStyle/>
          <a:p>
            <a:r>
              <a:rPr lang="bg-BG" sz="2400" i="1" u="sng" dirty="0" smtClean="0">
                <a:latin typeface="Times New Roman" pitchFamily="18" charset="0"/>
                <a:cs typeface="Times New Roman" pitchFamily="18" charset="0"/>
              </a:rPr>
              <a:t>Х. Ботев </a:t>
            </a:r>
            <a:r>
              <a:rPr lang="bg-BG" sz="2400" i="1" u="sng" dirty="0" smtClean="0">
                <a:latin typeface="Times New Roman" pitchFamily="18" charset="0"/>
                <a:cs typeface="Times New Roman" pitchFamily="18" charset="0"/>
              </a:rPr>
              <a:t>–“</a:t>
            </a:r>
            <a:r>
              <a:rPr lang="bg-BG" sz="2400" i="1" u="sng" dirty="0" err="1" smtClean="0">
                <a:latin typeface="Times New Roman" pitchFamily="18" charset="0"/>
                <a:cs typeface="Times New Roman" pitchFamily="18" charset="0"/>
              </a:rPr>
              <a:t>Майце</a:t>
            </a:r>
            <a:r>
              <a:rPr lang="bg-BG" sz="2400" i="1" u="sng" dirty="0" smtClean="0">
                <a:latin typeface="Times New Roman" pitchFamily="18" charset="0"/>
                <a:cs typeface="Times New Roman" pitchFamily="18" charset="0"/>
              </a:rPr>
              <a:t> си“ и </a:t>
            </a:r>
            <a:r>
              <a:rPr lang="bg-BG" sz="2400" i="1" u="sng" dirty="0" smtClean="0">
                <a:latin typeface="Times New Roman" pitchFamily="18" charset="0"/>
                <a:cs typeface="Times New Roman" pitchFamily="18" charset="0"/>
              </a:rPr>
              <a:t>До моето първо либе</a:t>
            </a:r>
            <a:r>
              <a:rPr lang="bg-BG" sz="2400" i="1" u="sng" dirty="0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bg-BG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bg-BG" sz="2400" dirty="0" smtClean="0">
                <a:latin typeface="Times New Roman" pitchFamily="18" charset="0"/>
                <a:cs typeface="Times New Roman" pitchFamily="18" charset="0"/>
              </a:rPr>
              <a:t>мотивът за неизживяната младост, самотата на </a:t>
            </a:r>
            <a:r>
              <a:rPr lang="bg-BG" sz="2400" dirty="0" smtClean="0">
                <a:latin typeface="Times New Roman" pitchFamily="18" charset="0"/>
                <a:cs typeface="Times New Roman" pitchFamily="18" charset="0"/>
              </a:rPr>
              <a:t>личността</a:t>
            </a:r>
          </a:p>
          <a:p>
            <a:pPr marL="64008" indent="0">
              <a:buNone/>
            </a:pPr>
            <a:endParaRPr lang="bg-BG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bg-BG" sz="2400" i="1" u="sng" dirty="0" smtClean="0">
                <a:latin typeface="Times New Roman" pitchFamily="18" charset="0"/>
                <a:cs typeface="Times New Roman" pitchFamily="18" charset="0"/>
              </a:rPr>
              <a:t>Д. Дебелянов-”Миг”- </a:t>
            </a:r>
            <a:r>
              <a:rPr lang="bg-BG" sz="2400" dirty="0" smtClean="0">
                <a:latin typeface="Times New Roman" pitchFamily="18" charset="0"/>
                <a:cs typeface="Times New Roman" pitchFamily="18" charset="0"/>
              </a:rPr>
              <a:t>търсенето на откровението за битието, конфликт личност – тълпа, </a:t>
            </a:r>
            <a:r>
              <a:rPr lang="bg-BG" sz="240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bg-BG" sz="2400" dirty="0" smtClean="0">
                <a:latin typeface="Times New Roman" pitchFamily="18" charset="0"/>
                <a:cs typeface="Times New Roman" pitchFamily="18" charset="0"/>
              </a:rPr>
              <a:t>радът и празникът като художествен </a:t>
            </a:r>
            <a:r>
              <a:rPr lang="bg-BG" sz="2400" dirty="0" err="1" smtClean="0">
                <a:latin typeface="Times New Roman" pitchFamily="18" charset="0"/>
                <a:cs typeface="Times New Roman" pitchFamily="18" charset="0"/>
              </a:rPr>
              <a:t>хронотоп</a:t>
            </a:r>
            <a:r>
              <a:rPr lang="bg-BG" sz="2400" dirty="0" smtClean="0">
                <a:latin typeface="Times New Roman" pitchFamily="18" charset="0"/>
                <a:cs typeface="Times New Roman" pitchFamily="18" charset="0"/>
              </a:rPr>
              <a:t>, разочарованието от постигнатото познание, </a:t>
            </a:r>
            <a:r>
              <a:rPr lang="bg-BG" sz="2400" dirty="0" err="1" smtClean="0">
                <a:latin typeface="Times New Roman" pitchFamily="18" charset="0"/>
                <a:cs typeface="Times New Roman" pitchFamily="18" charset="0"/>
              </a:rPr>
              <a:t>екзистенциалната</a:t>
            </a:r>
            <a:r>
              <a:rPr lang="bg-BG" sz="2400" dirty="0" smtClean="0">
                <a:latin typeface="Times New Roman" pitchFamily="18" charset="0"/>
                <a:cs typeface="Times New Roman" pitchFamily="18" charset="0"/>
              </a:rPr>
              <a:t> самотата и </a:t>
            </a:r>
            <a:r>
              <a:rPr lang="bg-BG" sz="2400" dirty="0" smtClean="0">
                <a:latin typeface="Times New Roman" pitchFamily="18" charset="0"/>
                <a:cs typeface="Times New Roman" pitchFamily="18" charset="0"/>
              </a:rPr>
              <a:t>тъга. </a:t>
            </a:r>
            <a:endParaRPr lang="bg-BG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botevplovdiv.bg/tpl/local/img/patr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7" y="1412777"/>
            <a:ext cx="2160240" cy="2808312"/>
          </a:xfrm>
          <a:prstGeom prst="rect">
            <a:avLst/>
          </a:prstGeom>
          <a:noFill/>
        </p:spPr>
      </p:pic>
      <p:pic>
        <p:nvPicPr>
          <p:cNvPr id="3076" name="Picture 4" descr="http://senzacia.net/wp-content/uploads/2012/04/Debelyanov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573016"/>
            <a:ext cx="2229693" cy="2664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4943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	</a:t>
            </a:r>
            <a:r>
              <a:rPr lang="bg-BG" dirty="0" err="1" smtClean="0"/>
              <a:t>Междутекстови</a:t>
            </a:r>
            <a:r>
              <a:rPr lang="bg-BG" dirty="0" smtClean="0"/>
              <a:t> връзки</a:t>
            </a:r>
            <a:endParaRPr lang="bg-BG" dirty="0"/>
          </a:p>
        </p:txBody>
      </p:sp>
      <p:pic>
        <p:nvPicPr>
          <p:cNvPr id="6" name="Контейнер за съдържание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772816"/>
            <a:ext cx="2143125" cy="2143125"/>
          </a:xfrm>
        </p:spPr>
      </p:pic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bg-BG" i="1" u="sng" dirty="0" smtClean="0"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bg-BG" i="1" u="sng" dirty="0" err="1" smtClean="0">
                <a:latin typeface="Times New Roman" pitchFamily="18" charset="0"/>
                <a:cs typeface="Times New Roman" pitchFamily="18" charset="0"/>
              </a:rPr>
              <a:t>Фауст</a:t>
            </a:r>
            <a:r>
              <a:rPr lang="bg-BG" i="1" u="sng" dirty="0" smtClean="0">
                <a:latin typeface="Times New Roman" pitchFamily="18" charset="0"/>
                <a:cs typeface="Times New Roman" pitchFamily="18" charset="0"/>
              </a:rPr>
              <a:t>“ на Й. Ф. Гьоте </a:t>
            </a:r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– вечно търсещият и неспокоен човешки дух, интелектуално начало у човека</a:t>
            </a:r>
          </a:p>
          <a:p>
            <a:pPr marL="64008" indent="0">
              <a:buNone/>
            </a:pPr>
            <a:endParaRPr lang="bg-B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bg-BG" i="1" u="sng" dirty="0">
                <a:latin typeface="Times New Roman" pitchFamily="18" charset="0"/>
                <a:cs typeface="Times New Roman" pitchFamily="18" charset="0"/>
              </a:rPr>
              <a:t>Митът за </a:t>
            </a:r>
            <a:r>
              <a:rPr lang="bg-BG" i="1" u="sng" dirty="0" smtClean="0">
                <a:latin typeface="Times New Roman" pitchFamily="18" charset="0"/>
                <a:cs typeface="Times New Roman" pitchFamily="18" charset="0"/>
              </a:rPr>
              <a:t>Орфей </a:t>
            </a:r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– героят, който в търсене на любимата, се откъсва от живота и отказва неговите удоволствия, предложени от вакханките.</a:t>
            </a:r>
            <a:endParaRPr lang="bg-BG" dirty="0">
              <a:latin typeface="Times New Roman" pitchFamily="18" charset="0"/>
              <a:cs typeface="Times New Roman" pitchFamily="18" charset="0"/>
            </a:endParaRPr>
          </a:p>
          <a:p>
            <a:endParaRPr lang="bg-BG" dirty="0"/>
          </a:p>
        </p:txBody>
      </p:sp>
      <p:pic>
        <p:nvPicPr>
          <p:cNvPr id="9" name="Картина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077072"/>
            <a:ext cx="2160240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3369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idx="4294967295"/>
          </p:nvPr>
        </p:nvSpPr>
        <p:spPr>
          <a:xfrm>
            <a:off x="467544" y="2780928"/>
            <a:ext cx="8229600" cy="3312368"/>
          </a:xfrm>
        </p:spPr>
        <p:txBody>
          <a:bodyPr>
            <a:normAutofit fontScale="92500" lnSpcReduction="10000"/>
          </a:bodyPr>
          <a:lstStyle/>
          <a:p>
            <a:pPr marL="64008" indent="0">
              <a:buNone/>
            </a:pPr>
            <a:r>
              <a:rPr lang="bg-BG" u="sng" dirty="0" smtClean="0">
                <a:latin typeface="Times New Roman" pitchFamily="18" charset="0"/>
                <a:cs typeface="Times New Roman" pitchFamily="18" charset="0"/>
              </a:rPr>
              <a:t>Изготвил:</a:t>
            </a:r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bg-B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Ученик</a:t>
            </a:r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Н.Иванова- 11б клас</a:t>
            </a:r>
          </a:p>
          <a:p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Профил „</a:t>
            </a:r>
            <a:r>
              <a:rPr lang="bg-BG" dirty="0" err="1" smtClean="0">
                <a:latin typeface="Times New Roman" pitchFamily="18" charset="0"/>
                <a:cs typeface="Times New Roman" pitchFamily="18" charset="0"/>
              </a:rPr>
              <a:t>Природоматематически</a:t>
            </a:r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“ – биология</a:t>
            </a:r>
          </a:p>
          <a:p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Средно общообразователно училище „Пейо </a:t>
            </a:r>
            <a:r>
              <a:rPr lang="bg-BG" dirty="0" err="1" smtClean="0">
                <a:latin typeface="Times New Roman" pitchFamily="18" charset="0"/>
                <a:cs typeface="Times New Roman" pitchFamily="18" charset="0"/>
              </a:rPr>
              <a:t>Крачолов</a:t>
            </a:r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 Яворов“, гр. Чирпан</a:t>
            </a:r>
          </a:p>
          <a:p>
            <a:r>
              <a:rPr lang="bg-BG" u="sng" dirty="0" smtClean="0">
                <a:latin typeface="Times New Roman" pitchFamily="18" charset="0"/>
                <a:cs typeface="Times New Roman" pitchFamily="18" charset="0"/>
              </a:rPr>
              <a:t>Ръководител</a:t>
            </a:r>
            <a:r>
              <a:rPr lang="bg-BG" u="sng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bg-BG" smtClean="0">
                <a:latin typeface="Times New Roman" pitchFamily="18" charset="0"/>
                <a:cs typeface="Times New Roman" pitchFamily="18" charset="0"/>
              </a:rPr>
              <a:t> Л. </a:t>
            </a:r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Стайкова</a:t>
            </a:r>
            <a:r>
              <a:rPr lang="bg-B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– старши учител по български език и литература</a:t>
            </a:r>
            <a:endParaRPr lang="bg-BG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bg-BG" dirty="0" smtClean="0"/>
          </a:p>
          <a:p>
            <a:pPr algn="r"/>
            <a:endParaRPr lang="bg-BG" dirty="0" smtClean="0"/>
          </a:p>
          <a:p>
            <a:pPr marL="64008" indent="0" algn="r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98162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Място на творбата в творчеството</a:t>
            </a:r>
            <a:br>
              <a:rPr lang="bg-BG" dirty="0" smtClean="0"/>
            </a:br>
            <a:r>
              <a:rPr lang="bg-BG" dirty="0" smtClean="0"/>
              <a:t>на Яворов</a:t>
            </a:r>
            <a:endParaRPr lang="bg-BG" dirty="0"/>
          </a:p>
        </p:txBody>
      </p:sp>
      <p:sp>
        <p:nvSpPr>
          <p:cNvPr id="5" name="Контейнер за съдържание 4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321952"/>
          </a:xfrm>
        </p:spPr>
        <p:txBody>
          <a:bodyPr/>
          <a:lstStyle/>
          <a:p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Антологията “Подир сенките на облаците”</a:t>
            </a:r>
          </a:p>
          <a:p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Цикъл “Прозрения”</a:t>
            </a:r>
          </a:p>
          <a:p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Написана е в Нанси, Франция,1907г.</a:t>
            </a:r>
          </a:p>
          <a:p>
            <a:r>
              <a:rPr lang="bg-BG" dirty="0" smtClean="0">
                <a:latin typeface="Times New Roman" pitchFamily="18" charset="0"/>
                <a:cs typeface="Times New Roman" pitchFamily="18" charset="0"/>
              </a:rPr>
              <a:t>Тя е част от втория творчески период на поета- търсач на метафизични истини; модерният поет</a:t>
            </a:r>
            <a:endParaRPr lang="bg-B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dirty="0" smtClean="0"/>
              <a:t>Посвещение</a:t>
            </a:r>
            <a:br>
              <a:rPr lang="bg-BG" dirty="0" smtClean="0"/>
            </a:br>
            <a:r>
              <a:rPr lang="bg-BG" dirty="0" smtClean="0"/>
              <a:t>на </a:t>
            </a:r>
            <a:r>
              <a:rPr lang="bg-BG" dirty="0" err="1" smtClean="0"/>
              <a:t>Вл</a:t>
            </a:r>
            <a:r>
              <a:rPr lang="bg-BG" dirty="0" smtClean="0"/>
              <a:t>.Василев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95536" y="1844824"/>
            <a:ext cx="4680520" cy="5013176"/>
          </a:xfrm>
        </p:spPr>
        <p:txBody>
          <a:bodyPr>
            <a:normAutofit fontScale="77500" lnSpcReduction="20000"/>
          </a:bodyPr>
          <a:lstStyle/>
          <a:p>
            <a:pPr marL="64008" indent="0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Владимир Василев Матеев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български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литературен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театрален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2" tooltip="Критик"/>
              </a:rPr>
              <a:t>критик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Пише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публикува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свои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статии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списанията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3" tooltip="Мисъл (списание)"/>
              </a:rPr>
              <a:t>„</a:t>
            </a:r>
            <a:r>
              <a:rPr lang="ru-RU" dirty="0" err="1">
                <a:latin typeface="Times New Roman" pitchFamily="18" charset="0"/>
                <a:cs typeface="Times New Roman" pitchFamily="18" charset="0"/>
                <a:hlinkClick r:id="rId3" tooltip="Мисъл (списание)"/>
              </a:rPr>
              <a:t>Мисъл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3" tooltip="Мисъл (списание)"/>
              </a:rPr>
              <a:t>“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и „</a:t>
            </a:r>
            <a:r>
              <a:rPr lang="ru-RU" dirty="0" err="1">
                <a:latin typeface="Times New Roman" pitchFamily="18" charset="0"/>
                <a:cs typeface="Times New Roman" pitchFamily="18" charset="0"/>
                <a:hlinkClick r:id="rId4" tooltip="Българска сбирка"/>
              </a:rPr>
              <a:t>Българска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4" tooltip="Българска сбирка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  <a:hlinkClick r:id="rId4" tooltip="Българска сбирка"/>
              </a:rPr>
              <a:t>сбирка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“.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Основател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ръководител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е на списание „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5" tooltip="Златорог"/>
              </a:rPr>
              <a:t>Златорог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“ от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6" tooltip="1920"/>
              </a:rPr>
              <a:t>1920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до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7" tooltip="1944"/>
              </a:rPr>
              <a:t>1944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година. Известно е,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Василев 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дин от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близките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приятели на Яворов. Той се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грижи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него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предсмъртната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една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година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поета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е бил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посочен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изпълнител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завещанието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Яворов.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64008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bg-BG" dirty="0"/>
          </a:p>
        </p:txBody>
      </p:sp>
      <p:pic>
        <p:nvPicPr>
          <p:cNvPr id="1028" name="Picture 4" descr="VlVasilev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64088" y="1484784"/>
            <a:ext cx="3240360" cy="5054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Контейнер за съдържание 4"/>
          <p:cNvSpPr>
            <a:spLocks noGrp="1"/>
          </p:cNvSpPr>
          <p:nvPr>
            <p:ph sz="half" idx="1"/>
          </p:nvPr>
        </p:nvSpPr>
        <p:spPr>
          <a:xfrm>
            <a:off x="609160" y="1628801"/>
            <a:ext cx="4178864" cy="4392488"/>
          </a:xfrm>
        </p:spPr>
        <p:txBody>
          <a:bodyPr>
            <a:normAutofit fontScale="92500" lnSpcReduction="20000"/>
          </a:bodyPr>
          <a:lstStyle/>
          <a:p>
            <a:endParaRPr lang="bg-BG" dirty="0"/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half" idx="2"/>
          </p:nvPr>
        </p:nvSpPr>
        <p:spPr>
          <a:xfrm>
            <a:off x="5148064" y="1268761"/>
            <a:ext cx="3538736" cy="4979640"/>
          </a:xfrm>
        </p:spPr>
        <p:txBody>
          <a:bodyPr>
            <a:normAutofit fontScale="92500" lnSpcReduction="20000"/>
          </a:bodyPr>
          <a:lstStyle/>
          <a:p>
            <a:pPr marL="64008" indent="0"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Пощ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карта, 7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април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1912, Пловдив – от Вл. Василев до Яворов: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pPr marL="64008" indent="0">
              <a:buNone/>
            </a:pPr>
            <a:r>
              <a:rPr lang="ru-RU" dirty="0" err="1" smtClean="0">
                <a:latin typeface="Monotype Corsiva" pitchFamily="66" charset="0"/>
              </a:rPr>
              <a:t>Пейо</a:t>
            </a:r>
            <a:r>
              <a:rPr lang="ru-RU" dirty="0">
                <a:latin typeface="Monotype Corsiva" pitchFamily="66" charset="0"/>
              </a:rPr>
              <a:t>, от дома ми </a:t>
            </a:r>
            <a:r>
              <a:rPr lang="ru-RU" dirty="0" err="1">
                <a:latin typeface="Monotype Corsiva" pitchFamily="66" charset="0"/>
              </a:rPr>
              <a:t>писаха</a:t>
            </a:r>
            <a:r>
              <a:rPr lang="ru-RU" dirty="0">
                <a:latin typeface="Monotype Corsiva" pitchFamily="66" charset="0"/>
              </a:rPr>
              <a:t>, че си </a:t>
            </a:r>
            <a:r>
              <a:rPr lang="ru-RU" dirty="0" err="1">
                <a:latin typeface="Monotype Corsiva" pitchFamily="66" charset="0"/>
              </a:rPr>
              <a:t>взел</a:t>
            </a:r>
            <a:r>
              <a:rPr lang="ru-RU" dirty="0">
                <a:latin typeface="Monotype Corsiva" pitchFamily="66" charset="0"/>
              </a:rPr>
              <a:t> и </a:t>
            </a:r>
            <a:r>
              <a:rPr lang="ru-RU" dirty="0" err="1">
                <a:latin typeface="Monotype Corsiva" pitchFamily="66" charset="0"/>
              </a:rPr>
              <a:t>моите</a:t>
            </a: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err="1">
                <a:latin typeface="Monotype Corsiva" pitchFamily="66" charset="0"/>
              </a:rPr>
              <a:t>портрети</a:t>
            </a:r>
            <a:r>
              <a:rPr lang="ru-RU" dirty="0">
                <a:latin typeface="Monotype Corsiva" pitchFamily="66" charset="0"/>
              </a:rPr>
              <a:t>. </a:t>
            </a:r>
            <a:r>
              <a:rPr lang="ru-RU" dirty="0" err="1">
                <a:latin typeface="Monotype Corsiva" pitchFamily="66" charset="0"/>
              </a:rPr>
              <a:t>Прати</a:t>
            </a:r>
            <a:r>
              <a:rPr lang="ru-RU" dirty="0">
                <a:latin typeface="Monotype Corsiva" pitchFamily="66" charset="0"/>
              </a:rPr>
              <a:t> ми, моля </a:t>
            </a:r>
            <a:r>
              <a:rPr lang="ru-RU" dirty="0" err="1">
                <a:latin typeface="Monotype Corsiva" pitchFamily="66" charset="0"/>
              </a:rPr>
              <a:t>ти</a:t>
            </a:r>
            <a:r>
              <a:rPr lang="ru-RU" dirty="0">
                <a:latin typeface="Monotype Corsiva" pitchFamily="66" charset="0"/>
              </a:rPr>
              <a:t> се, и трите, за да си видя </a:t>
            </a:r>
            <a:r>
              <a:rPr lang="ru-RU" dirty="0" err="1">
                <a:latin typeface="Monotype Corsiva" pitchFamily="66" charset="0"/>
              </a:rPr>
              <a:t>мутрата</a:t>
            </a:r>
            <a:r>
              <a:rPr lang="ru-RU" dirty="0">
                <a:latin typeface="Monotype Corsiva" pitchFamily="66" charset="0"/>
              </a:rPr>
              <a:t>, та да </a:t>
            </a:r>
            <a:r>
              <a:rPr lang="ru-RU" dirty="0" err="1">
                <a:latin typeface="Monotype Corsiva" pitchFamily="66" charset="0"/>
              </a:rPr>
              <a:t>мога</a:t>
            </a: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err="1">
                <a:latin typeface="Monotype Corsiva" pitchFamily="66" charset="0"/>
              </a:rPr>
              <a:t>да</a:t>
            </a:r>
            <a:r>
              <a:rPr lang="ru-RU" dirty="0">
                <a:latin typeface="Monotype Corsiva" pitchFamily="66" charset="0"/>
              </a:rPr>
              <a:t> кажа от кои и колко да направят. </a:t>
            </a:r>
            <a:r>
              <a:rPr lang="ru-RU" dirty="0" err="1">
                <a:latin typeface="Monotype Corsiva" pitchFamily="66" charset="0"/>
              </a:rPr>
              <a:t>Изпрати</a:t>
            </a:r>
            <a:r>
              <a:rPr lang="ru-RU" dirty="0">
                <a:latin typeface="Monotype Corsiva" pitchFamily="66" charset="0"/>
              </a:rPr>
              <a:t> да видя и </a:t>
            </a:r>
            <a:r>
              <a:rPr lang="ru-RU" dirty="0" err="1">
                <a:latin typeface="Monotype Corsiva" pitchFamily="66" charset="0"/>
              </a:rPr>
              <a:t>другия</a:t>
            </a:r>
            <a:r>
              <a:rPr lang="ru-RU" dirty="0">
                <a:latin typeface="Monotype Corsiva" pitchFamily="66" charset="0"/>
              </a:rPr>
              <a:t> /</a:t>
            </a:r>
            <a:r>
              <a:rPr lang="ru-RU" dirty="0" err="1">
                <a:latin typeface="Monotype Corsiva" pitchFamily="66" charset="0"/>
              </a:rPr>
              <a:t>двамата</a:t>
            </a:r>
            <a:r>
              <a:rPr lang="ru-RU" dirty="0">
                <a:latin typeface="Monotype Corsiva" pitchFamily="66" charset="0"/>
              </a:rPr>
              <a:t>/. Во </a:t>
            </a:r>
            <a:r>
              <a:rPr lang="ru-RU" dirty="0" err="1">
                <a:latin typeface="Monotype Corsiva" pitchFamily="66" charset="0"/>
              </a:rPr>
              <a:t>очакване</a:t>
            </a:r>
            <a:r>
              <a:rPr lang="ru-RU" dirty="0">
                <a:latin typeface="Monotype Corsiva" pitchFamily="66" charset="0"/>
              </a:rPr>
              <a:t> от </a:t>
            </a:r>
            <a:r>
              <a:rPr lang="ru-RU" dirty="0" err="1">
                <a:latin typeface="Monotype Corsiva" pitchFamily="66" charset="0"/>
              </a:rPr>
              <a:t>ден</a:t>
            </a:r>
            <a:r>
              <a:rPr lang="ru-RU" dirty="0">
                <a:latin typeface="Monotype Corsiva" pitchFamily="66" charset="0"/>
              </a:rPr>
              <a:t> на </a:t>
            </a:r>
            <a:r>
              <a:rPr lang="ru-RU" dirty="0" err="1">
                <a:latin typeface="Monotype Corsiva" pitchFamily="66" charset="0"/>
              </a:rPr>
              <a:t>ден</a:t>
            </a:r>
            <a:r>
              <a:rPr lang="ru-RU" dirty="0">
                <a:latin typeface="Monotype Corsiva" pitchFamily="66" charset="0"/>
              </a:rPr>
              <a:t>, </a:t>
            </a:r>
            <a:r>
              <a:rPr lang="ru-RU" dirty="0" err="1">
                <a:latin typeface="Monotype Corsiva" pitchFamily="66" charset="0"/>
              </a:rPr>
              <a:t>съм</a:t>
            </a: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err="1">
                <a:latin typeface="Monotype Corsiva" pitchFamily="66" charset="0"/>
              </a:rPr>
              <a:t>зарязал</a:t>
            </a:r>
            <a:r>
              <a:rPr lang="ru-RU" dirty="0">
                <a:latin typeface="Monotype Corsiva" pitchFamily="66" charset="0"/>
              </a:rPr>
              <a:t> </a:t>
            </a:r>
            <a:r>
              <a:rPr lang="ru-RU" dirty="0" err="1">
                <a:latin typeface="Monotype Corsiva" pitchFamily="66" charset="0"/>
              </a:rPr>
              <a:t>всяка</a:t>
            </a:r>
            <a:r>
              <a:rPr lang="ru-RU" dirty="0">
                <a:latin typeface="Monotype Corsiva" pitchFamily="66" charset="0"/>
              </a:rPr>
              <a:t> работа. Много </a:t>
            </a:r>
            <a:r>
              <a:rPr lang="ru-RU" dirty="0" err="1">
                <a:latin typeface="Monotype Corsiva" pitchFamily="66" charset="0"/>
              </a:rPr>
              <a:t>здраве</a:t>
            </a:r>
            <a:r>
              <a:rPr lang="ru-RU" dirty="0">
                <a:latin typeface="Monotype Corsiva" pitchFamily="66" charset="0"/>
              </a:rPr>
              <a:t>. Твой Влад</a:t>
            </a:r>
            <a:endParaRPr lang="bg-BG" dirty="0">
              <a:latin typeface="Monotype Corsiva" pitchFamily="66" charset="0"/>
            </a:endParaRPr>
          </a:p>
        </p:txBody>
      </p:sp>
      <p:pic>
        <p:nvPicPr>
          <p:cNvPr id="18436" name="Picture 4" descr="1_373k_1_689_694_1912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12776"/>
            <a:ext cx="4320480" cy="4536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Маската и нейните значения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179512" y="1722437"/>
            <a:ext cx="4316288" cy="4525963"/>
          </a:xfrm>
        </p:spPr>
        <p:txBody>
          <a:bodyPr>
            <a:normAutofit fontScale="85000" lnSpcReduction="20000"/>
          </a:bodyPr>
          <a:lstStyle/>
          <a:p>
            <a:r>
              <a:rPr lang="bg-BG" sz="2800" dirty="0" smtClean="0">
                <a:latin typeface="Times New Roman" pitchFamily="18" charset="0"/>
                <a:cs typeface="Times New Roman" pitchFamily="18" charset="0"/>
              </a:rPr>
              <a:t>Чрез </a:t>
            </a:r>
            <a:r>
              <a:rPr lang="bg-BG" sz="3200" b="1" dirty="0" smtClean="0">
                <a:latin typeface="Times New Roman" pitchFamily="18" charset="0"/>
                <a:cs typeface="Times New Roman" pitchFamily="18" charset="0"/>
              </a:rPr>
              <a:t>маската</a:t>
            </a:r>
            <a:r>
              <a:rPr lang="bg-BG" sz="2800" dirty="0" smtClean="0">
                <a:latin typeface="Times New Roman" pitchFamily="18" charset="0"/>
                <a:cs typeface="Times New Roman" pitchFamily="18" charset="0"/>
              </a:rPr>
              <a:t> човекът може да бъде това, което е, или това, което желае да бъде.</a:t>
            </a:r>
          </a:p>
          <a:p>
            <a:pPr lvl="0">
              <a:buClr>
                <a:srgbClr val="FF388C"/>
              </a:buClr>
            </a:pPr>
            <a:r>
              <a:rPr lang="bg-BG" sz="28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Маската скрива самоличността и показва фалшиви </a:t>
            </a:r>
            <a:r>
              <a:rPr lang="bg-BG" sz="28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същности</a:t>
            </a:r>
            <a:r>
              <a:rPr lang="bg-BG" sz="28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buClr>
                <a:srgbClr val="FF388C"/>
              </a:buClr>
            </a:pPr>
            <a:r>
              <a:rPr lang="bg-BG" sz="28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Изразява прозрения за принципно заблуждаващата същност на живота</a:t>
            </a:r>
            <a:endParaRPr lang="bg-BG" sz="2800" dirty="0" smtClean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Clr>
                <a:srgbClr val="FF388C"/>
              </a:buClr>
            </a:pPr>
            <a:endParaRPr lang="bg-BG" sz="2800" dirty="0" smtClean="0">
              <a:solidFill>
                <a:prstClr val="white"/>
              </a:solidFill>
            </a:endParaRPr>
          </a:p>
          <a:p>
            <a:pPr marL="64008" indent="0">
              <a:buNone/>
            </a:pPr>
            <a:r>
              <a:rPr lang="ru-RU" sz="2800" dirty="0"/>
              <a:t/>
            </a:r>
            <a:br>
              <a:rPr lang="ru-RU" sz="2800" dirty="0"/>
            </a:br>
            <a:endParaRPr lang="bg-BG" sz="2800" dirty="0"/>
          </a:p>
          <a:p>
            <a:pPr lvl="0">
              <a:buClr>
                <a:srgbClr val="FF388C"/>
              </a:buClr>
            </a:pPr>
            <a:endParaRPr lang="bg-BG" sz="2800" dirty="0">
              <a:solidFill>
                <a:prstClr val="white"/>
              </a:solidFill>
            </a:endParaRPr>
          </a:p>
          <a:p>
            <a:endParaRPr lang="bg-BG" dirty="0" smtClean="0"/>
          </a:p>
          <a:p>
            <a:endParaRPr lang="bg-BG" dirty="0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308453"/>
          </a:xfrm>
        </p:spPr>
        <p:txBody>
          <a:bodyPr>
            <a:normAutofit fontScale="85000" lnSpcReduction="20000"/>
          </a:bodyPr>
          <a:lstStyle/>
          <a:p>
            <a:endParaRPr lang="bg-BG" dirty="0"/>
          </a:p>
        </p:txBody>
      </p:sp>
      <p:pic>
        <p:nvPicPr>
          <p:cNvPr id="14338" name="Picture 2" descr="http://bueno.bg/media/offers/offer_1021_r4PPF2jXK_im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772816"/>
            <a:ext cx="4104456" cy="42580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265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Опозицията лице-маска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Лицето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е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първообразът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същността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на Аза. То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бъде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неговата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същност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неговата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земна природа.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Лицето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отнесено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към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стремежите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на Аза,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означава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истината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онова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което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е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скрито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непостижимо. Маската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едновременно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прикрива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открива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открива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нещо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което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е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целенасочено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скривано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човека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Защото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онова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което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човек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иска да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скрие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под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маската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е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нещото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което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индивидуализира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Маската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дава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друго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лице на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човека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лице за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обществото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т.е.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назовава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това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което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е, 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това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което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трябва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да е.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Така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подменя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същностите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Маската и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карнавалът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служат за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изравняване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нещата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Карнавалът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маскира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истинската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същност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Чрез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смъкването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маската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на Аза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творбата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се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разкрива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душевният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му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свят, в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който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преобладава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нощта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Свят, в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който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всички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чувства,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инстинкти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блянове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затъмнени</a:t>
            </a:r>
            <a:r>
              <a:rPr lang="ru-RU" sz="3200" dirty="0"/>
              <a:t>.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72490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bg-BG" dirty="0" smtClean="0"/>
              <a:t>Художествено време</a:t>
            </a:r>
            <a:br>
              <a:rPr lang="bg-BG" dirty="0" smtClean="0"/>
            </a:br>
            <a:r>
              <a:rPr lang="bg-BG" dirty="0" smtClean="0"/>
              <a:t>и</a:t>
            </a:r>
            <a:br>
              <a:rPr lang="bg-BG" dirty="0" smtClean="0"/>
            </a:br>
            <a:r>
              <a:rPr lang="bg-BG" dirty="0" smtClean="0"/>
              <a:t>художествено пространство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467544" y="2636912"/>
            <a:ext cx="8219256" cy="3489251"/>
          </a:xfrm>
        </p:spPr>
        <p:txBody>
          <a:bodyPr/>
          <a:lstStyle/>
          <a:p>
            <a:r>
              <a:rPr lang="bg-BG" i="1" dirty="0" smtClean="0">
                <a:latin typeface="Monotype Corsiva" pitchFamily="66" charset="0"/>
              </a:rPr>
              <a:t>„</a:t>
            </a:r>
            <a:r>
              <a:rPr lang="bg-BG" i="1" dirty="0" smtClean="0">
                <a:latin typeface="Monotype Corsiva" pitchFamily="66" charset="0"/>
              </a:rPr>
              <a:t>Ден </a:t>
            </a:r>
            <a:r>
              <a:rPr lang="bg-BG" i="1" dirty="0" smtClean="0">
                <a:latin typeface="Monotype Corsiva" pitchFamily="66" charset="0"/>
              </a:rPr>
              <a:t>карнавален”</a:t>
            </a:r>
          </a:p>
          <a:p>
            <a:r>
              <a:rPr lang="bg-BG" i="1" dirty="0" smtClean="0">
                <a:latin typeface="Monotype Corsiva" pitchFamily="66" charset="0"/>
              </a:rPr>
              <a:t>„</a:t>
            </a:r>
            <a:r>
              <a:rPr lang="bg-BG" i="1" dirty="0" smtClean="0">
                <a:latin typeface="Monotype Corsiva" pitchFamily="66" charset="0"/>
              </a:rPr>
              <a:t>времето </a:t>
            </a:r>
            <a:r>
              <a:rPr lang="bg-BG" i="1" dirty="0" smtClean="0">
                <a:latin typeface="Monotype Corsiva" pitchFamily="66" charset="0"/>
              </a:rPr>
              <a:t>неделно”</a:t>
            </a:r>
          </a:p>
          <a:p>
            <a:r>
              <a:rPr lang="bg-BG" i="1" dirty="0" smtClean="0">
                <a:latin typeface="Monotype Corsiva" pitchFamily="66" charset="0"/>
              </a:rPr>
              <a:t>„</a:t>
            </a:r>
            <a:r>
              <a:rPr lang="bg-BG" i="1" dirty="0" smtClean="0">
                <a:latin typeface="Monotype Corsiva" pitchFamily="66" charset="0"/>
              </a:rPr>
              <a:t>тълпа </a:t>
            </a:r>
            <a:r>
              <a:rPr lang="bg-BG" i="1" dirty="0" smtClean="0">
                <a:latin typeface="Monotype Corsiva" pitchFamily="66" charset="0"/>
              </a:rPr>
              <a:t>гъмжеше из града”</a:t>
            </a:r>
          </a:p>
          <a:p>
            <a:r>
              <a:rPr lang="bg-BG" i="1" dirty="0" smtClean="0">
                <a:latin typeface="Monotype Corsiva" pitchFamily="66" charset="0"/>
              </a:rPr>
              <a:t>„</a:t>
            </a:r>
            <a:r>
              <a:rPr lang="bg-BG" i="1" dirty="0" smtClean="0">
                <a:latin typeface="Monotype Corsiva" pitchFamily="66" charset="0"/>
              </a:rPr>
              <a:t>стохилядният </a:t>
            </a:r>
            <a:r>
              <a:rPr lang="bg-BG" i="1" dirty="0" smtClean="0">
                <a:latin typeface="Monotype Corsiva" pitchFamily="66" charset="0"/>
              </a:rPr>
              <a:t>град”</a:t>
            </a:r>
            <a:br>
              <a:rPr lang="bg-BG" i="1" dirty="0" smtClean="0">
                <a:latin typeface="Monotype Corsiva" pitchFamily="66" charset="0"/>
              </a:rPr>
            </a:br>
            <a:endParaRPr lang="bg-BG" i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Градът като елемент на 				</a:t>
            </a:r>
            <a:r>
              <a:rPr lang="bg-BG" dirty="0" err="1" smtClean="0"/>
              <a:t>хронотопа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/>
              <a:t>  </a:t>
            </a:r>
            <a:r>
              <a:rPr lang="ru-RU" dirty="0" smtClean="0"/>
              <a:t>   </a:t>
            </a:r>
            <a:r>
              <a:rPr lang="ru-RU" dirty="0" smtClean="0"/>
              <a:t>			</a:t>
            </a:r>
            <a:endParaRPr lang="ru-RU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Според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символистичната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поетика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той 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огромно и бездушно каменно вместилище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човешката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скръб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затвор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страдащите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души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убиец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мечтите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имвол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греховността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битието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Свързва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се 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библейските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символи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греха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градовете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Вавилон, Содом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Гомор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Греховният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град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обаче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е обречен.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Градът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творбата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е пространство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самотата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фон,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който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разгръща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драмата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лирическия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герой.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endParaRPr lang="bg-B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Живост">
  <a:themeElements>
    <a:clrScheme name="Живост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Живост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Живост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4772</TotalTime>
  <Words>1392</Words>
  <Application>Microsoft Office PowerPoint</Application>
  <PresentationFormat>Презентация на цял екран (4:3)</PresentationFormat>
  <Paragraphs>153</Paragraphs>
  <Slides>25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25</vt:i4>
      </vt:variant>
    </vt:vector>
  </HeadingPairs>
  <TitlesOfParts>
    <vt:vector size="26" baseType="lpstr">
      <vt:lpstr>Живост</vt:lpstr>
      <vt:lpstr>Презентация на PowerPoint</vt:lpstr>
      <vt:lpstr>Презентация на PowerPoint</vt:lpstr>
      <vt:lpstr>Място на творбата в творчеството на Яворов</vt:lpstr>
      <vt:lpstr>Посвещение на Вл.Василев</vt:lpstr>
      <vt:lpstr>Презентация на PowerPoint</vt:lpstr>
      <vt:lpstr>Маската и нейните значения</vt:lpstr>
      <vt:lpstr>Опозицията лице-маска</vt:lpstr>
      <vt:lpstr>Художествено време и художествено пространство</vt:lpstr>
      <vt:lpstr>Градът като елемент на     хронотопа</vt:lpstr>
      <vt:lpstr>Карнавалът като културен феномен и неговата Яворова интерпретация</vt:lpstr>
      <vt:lpstr>Образите на карнавала в     текста</vt:lpstr>
      <vt:lpstr>Презентация на PowerPoint</vt:lpstr>
      <vt:lpstr>Презентация на PowerPoint</vt:lpstr>
      <vt:lpstr>Презентация на PowerPoint</vt:lpstr>
      <vt:lpstr>Контрастът – основен похват в творбата</vt:lpstr>
      <vt:lpstr>Мястото на лирическия герой в карнавалния свят</vt:lpstr>
      <vt:lpstr>Лирическият герой в творбата</vt:lpstr>
      <vt:lpstr>Прозренията на лирическия герой в творбата</vt:lpstr>
      <vt:lpstr>Прозренията на лирическия     герой</vt:lpstr>
      <vt:lpstr>    Маската, нощта, смъртта – най-яворовските образи </vt:lpstr>
      <vt:lpstr>Универсалните послания на стихотворението „Маска“</vt:lpstr>
      <vt:lpstr>Символистични мотиви в стихотворението „Маска“</vt:lpstr>
      <vt:lpstr> Междутекстови връзки</vt:lpstr>
      <vt:lpstr> Междутекстови връзки</vt:lpstr>
      <vt:lpstr>Презентация на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natali</dc:creator>
  <cp:lastModifiedBy>VALORELBO</cp:lastModifiedBy>
  <cp:revision>183</cp:revision>
  <dcterms:created xsi:type="dcterms:W3CDTF">2016-05-22T14:05:40Z</dcterms:created>
  <dcterms:modified xsi:type="dcterms:W3CDTF">2016-06-08T13:06:35Z</dcterms:modified>
</cp:coreProperties>
</file>